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5" r:id="rId10"/>
    <p:sldId id="264" r:id="rId11"/>
    <p:sldId id="273" r:id="rId12"/>
    <p:sldId id="274" r:id="rId13"/>
    <p:sldId id="267" r:id="rId14"/>
    <p:sldId id="268" r:id="rId15"/>
    <p:sldId id="269" r:id="rId16"/>
    <p:sldId id="270" r:id="rId17"/>
    <p:sldId id="271" r:id="rId18"/>
    <p:sldId id="272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ương Phan Hiếu Nghĩa" initials="DPHN" lastIdx="2" clrIdx="0">
    <p:extLst>
      <p:ext uri="{19B8F6BF-5375-455C-9EA6-DF929625EA0E}">
        <p15:presenceInfo xmlns:p15="http://schemas.microsoft.com/office/powerpoint/2012/main" userId="S::21521179@ms.uit.edu.vn::941f334a-39ef-4781-8d1a-bf9c7e8eed7d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1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06-14T19:09:07.611" idx="2">
    <p:pos x="6456" y="689"/>
    <p:text/>
    <p:extLst>
      <p:ext uri="{C676402C-5697-4E1C-873F-D02D1690AC5C}">
        <p15:threadingInfo xmlns:p15="http://schemas.microsoft.com/office/powerpoint/2012/main" timeZoneBias="-420"/>
      </p:ext>
    </p:extLst>
  </p:cm>
</p:cmLst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jpeg>
</file>

<file path=ppt/media/image9.pn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F0C04-75D5-C79A-E819-6E0CBA3DD5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37184A-8068-7852-4B4B-611F53BE21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1DEDDC-2D39-7AC4-2C49-06D720E012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363A8-01CF-48AB-A581-743EF099F2AA}" type="datetimeFigureOut">
              <a:rPr lang="en-US" smtClean="0"/>
              <a:t>6/14/2023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8EF812-B3E2-0AC9-C36F-A2FE05092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ACDC1-86F1-B057-5E4A-9AE74A937D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C05F3-3F6F-4076-A200-56260B653B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7651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9878E-1539-E701-46CC-E2603A964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2FADD1-7DD7-79F3-C07E-7D4328A957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A46619-8B72-C0D3-DEFF-F0B9417C3C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363A8-01CF-48AB-A581-743EF099F2AA}" type="datetimeFigureOut">
              <a:rPr lang="en-US" smtClean="0"/>
              <a:t>6/14/2023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8AD57E-B8A4-B0EC-4BD8-3EAC646E56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5C99DB-50F5-73A1-825C-E08F8D102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C05F3-3F6F-4076-A200-56260B653B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0947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B6B5B02-9144-FC05-0C2A-93E50CB559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8978BF-198C-4B61-5BC0-612E8D2668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A3277C-B8AF-4F0A-F0D1-473A6A6626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363A8-01CF-48AB-A581-743EF099F2AA}" type="datetimeFigureOut">
              <a:rPr lang="en-US" smtClean="0"/>
              <a:t>6/14/2023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0C70EF-107A-713B-3D27-FA4DFFD957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A4EFDC-C920-791A-D824-E3FBE5792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C05F3-3F6F-4076-A200-56260B653B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1856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C3177-EB41-9863-3206-5DD07F28F7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9A304B-4ACA-E84D-17BA-28D022C338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D6A2AB-DC7C-2A88-CE45-BEB976259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363A8-01CF-48AB-A581-743EF099F2AA}" type="datetimeFigureOut">
              <a:rPr lang="en-US" smtClean="0"/>
              <a:t>6/14/2023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7CF7AC-C6CA-3644-6DA7-27963DA8C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24B49-8D10-0DAD-7FD9-654620D3B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C05F3-3F6F-4076-A200-56260B653B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7317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8D907-EA7D-5123-F898-92E00EFA99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5EE696-402F-0067-0559-7BC0864AAD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2A7FB5-28E6-D6CB-1897-33FF0272E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363A8-01CF-48AB-A581-743EF099F2AA}" type="datetimeFigureOut">
              <a:rPr lang="en-US" smtClean="0"/>
              <a:t>6/14/2023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7B66A4-9503-03A8-8F3B-6CFD0DEF9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84ABB8-9991-ABB2-BB40-18E2CF9D3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C05F3-3F6F-4076-A200-56260B653B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2128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5007A-CF79-4F27-C60C-104EB94C6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407B7E-AA88-637E-1FF3-15EB0808F4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69BCFC-68D0-CBE3-9920-A9B66F73A6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7511A7-B214-1FFE-4C6F-8A583D148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363A8-01CF-48AB-A581-743EF099F2AA}" type="datetimeFigureOut">
              <a:rPr lang="en-US" smtClean="0"/>
              <a:t>6/14/2023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666412-CCE8-0D7F-6A0D-2200CA2781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62328B-F344-2276-963D-F7E27AC13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C05F3-3F6F-4076-A200-56260B653B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7457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4219A-A5CD-1ED2-A851-C71B5DD10A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2DC86A-F426-99A9-5E82-26917E10F5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32B0A4-92DB-813F-93C0-785BCAACFC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A8B9E8-7DEF-B634-6076-4D47BC7FEF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297F1C-7E57-1CC0-4ACA-5B9DE16DF0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B7B459D-F3F1-BD2F-141A-13EED5404B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363A8-01CF-48AB-A581-743EF099F2AA}" type="datetimeFigureOut">
              <a:rPr lang="en-US" smtClean="0"/>
              <a:t>6/14/2023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E6BC309-47D2-0859-626E-48D720164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D58CA81-53B4-3864-98CF-F94915270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C05F3-3F6F-4076-A200-56260B653B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557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D1F56-BB50-2346-165D-A72B3F56F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4B54DD-C62F-3840-CCD7-F5AC525A9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363A8-01CF-48AB-A581-743EF099F2AA}" type="datetimeFigureOut">
              <a:rPr lang="en-US" smtClean="0"/>
              <a:t>6/14/2023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C57ADC-C4D1-EBA6-B1C1-A12D4AFEE1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8E0AA1-03A5-6069-3CFD-6F0721A00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C05F3-3F6F-4076-A200-56260B653B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9843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FCD3658-9808-3B94-092C-A3B2B68EA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363A8-01CF-48AB-A581-743EF099F2AA}" type="datetimeFigureOut">
              <a:rPr lang="en-US" smtClean="0"/>
              <a:t>6/14/2023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33544EA-3DBF-3D51-FE56-3E92D25A4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2861E7-BCD9-A410-F588-62831B4A7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C05F3-3F6F-4076-A200-56260B653B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4381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04086-8CE4-5173-BFBB-DE2B41C4C3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24D10F-C817-9E47-7D03-87F535EEDC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B90125-741C-F76D-72F3-1589D73C18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D3B97D-2E5A-4883-7FB1-B273D28F4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363A8-01CF-48AB-A581-743EF099F2AA}" type="datetimeFigureOut">
              <a:rPr lang="en-US" smtClean="0"/>
              <a:t>6/14/2023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3CE948-E9DA-9A61-23CE-D58613993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DAB578-2AFE-9816-D3B2-FAD3486EC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C05F3-3F6F-4076-A200-56260B653B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6656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BBBE53-F0A0-938C-87D2-B41E6D54F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318F144-C2E7-6546-F561-DB302EAB1A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F0CB86-C8C5-CCC1-8CCA-BF41498C44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DA757D-1BE6-CB16-B7D0-CB7BB13FFB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363A8-01CF-48AB-A581-743EF099F2AA}" type="datetimeFigureOut">
              <a:rPr lang="en-US" smtClean="0"/>
              <a:t>6/14/2023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B3B58E-12A4-9627-A2C9-1AF936CACD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40ADDB-B28B-316F-E86F-2B40AD5D3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C05F3-3F6F-4076-A200-56260B653B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2942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EF2BF3-F9EA-DA2B-ED63-0AE5653D44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6173C8-51C1-8C3C-349C-E39A16CF7B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12842F-B65B-1EC4-AE8B-553095A709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4363A8-01CF-48AB-A581-743EF099F2AA}" type="datetimeFigureOut">
              <a:rPr lang="en-US" smtClean="0"/>
              <a:t>6/14/2023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A81DF-BB76-026C-49B1-5041E08BC5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66A945-9443-BF59-A674-9F91F95465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AC05F3-3F6F-4076-A200-56260B653B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3413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comments" Target="../comments/comment1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Abstract White Background Geometric Texture Stock Illustration - Download  Image Now - Textured, Backgrounds, White Background - iStock">
            <a:extLst>
              <a:ext uri="{FF2B5EF4-FFF2-40B4-BE49-F238E27FC236}">
                <a16:creationId xmlns:a16="http://schemas.microsoft.com/office/drawing/2014/main" id="{AEDC186B-C658-95DB-76E9-1F5A0C353A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5255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2D495E8-2102-850B-8E0E-36B3591F138A}"/>
              </a:ext>
            </a:extLst>
          </p:cNvPr>
          <p:cNvSpPr/>
          <p:nvPr/>
        </p:nvSpPr>
        <p:spPr>
          <a:xfrm>
            <a:off x="5658160" y="5473005"/>
            <a:ext cx="6533840" cy="138499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r"/>
            <a:r>
              <a:rPr lang="en-US" sz="28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mic Sans MS" panose="030F0702030302020204" pitchFamily="66" charset="0"/>
              </a:rPr>
              <a:t>Dương Phan Hiếu Nghĩa – 21521179</a:t>
            </a:r>
          </a:p>
          <a:p>
            <a:pPr algn="r"/>
            <a:r>
              <a:rPr lang="en-US" sz="2800" b="1" cap="none" spc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mic Sans MS" panose="030F0702030302020204" pitchFamily="66" charset="0"/>
              </a:rPr>
              <a:t>Nguyễn</a:t>
            </a:r>
            <a:r>
              <a:rPr lang="en-US" sz="28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mic Sans MS" panose="030F0702030302020204" pitchFamily="66" charset="0"/>
              </a:rPr>
              <a:t> </a:t>
            </a:r>
            <a:r>
              <a:rPr lang="en-US" sz="2800" b="1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mic Sans MS" panose="030F0702030302020204" pitchFamily="66" charset="0"/>
              </a:rPr>
              <a:t>Đức</a:t>
            </a:r>
            <a:r>
              <a:rPr lang="en-US" sz="28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mic Sans MS" panose="030F0702030302020204" pitchFamily="66" charset="0"/>
              </a:rPr>
              <a:t> Hoàng – 21520869</a:t>
            </a:r>
          </a:p>
          <a:p>
            <a:pPr algn="r"/>
            <a:r>
              <a:rPr lang="en-US" sz="2800" b="1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mic Sans MS" panose="030F0702030302020204" pitchFamily="66" charset="0"/>
              </a:rPr>
              <a:t>Ngô </a:t>
            </a:r>
            <a:r>
              <a:rPr lang="en-US" sz="2800" b="1" cap="none" spc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mic Sans MS" panose="030F0702030302020204" pitchFamily="66" charset="0"/>
              </a:rPr>
              <a:t>Trần</a:t>
            </a:r>
            <a:r>
              <a:rPr lang="en-US" sz="28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mic Sans MS" panose="030F0702030302020204" pitchFamily="66" charset="0"/>
              </a:rPr>
              <a:t> Thái </a:t>
            </a:r>
            <a:r>
              <a:rPr lang="en-US" sz="2800" b="1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mic Sans MS" panose="030F0702030302020204" pitchFamily="66" charset="0"/>
              </a:rPr>
              <a:t>Sơn</a:t>
            </a:r>
            <a:r>
              <a:rPr lang="en-US" sz="28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mic Sans MS" panose="030F0702030302020204" pitchFamily="66" charset="0"/>
              </a:rPr>
              <a:t> - 20521841</a:t>
            </a:r>
            <a:endParaRPr lang="en-US" sz="2800" b="1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mic Sans MS" panose="030F0702030302020204" pitchFamily="66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A787E4D-B43D-4014-6EAD-BB53323F057A}"/>
              </a:ext>
            </a:extLst>
          </p:cNvPr>
          <p:cNvSpPr/>
          <p:nvPr/>
        </p:nvSpPr>
        <p:spPr>
          <a:xfrm>
            <a:off x="-41574" y="928985"/>
            <a:ext cx="12314590" cy="286232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000" b="1" i="0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chemeClr val="bg2">
                    <a:lumMod val="50000"/>
                  </a:schemeClr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Comic Sans MS" panose="030F0702030302020204" pitchFamily="66" charset="0"/>
              </a:rPr>
              <a:t>JWT-based Authentication and </a:t>
            </a:r>
          </a:p>
          <a:p>
            <a:pPr algn="ctr"/>
            <a:r>
              <a:rPr lang="en-US" sz="6000" b="1" i="0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chemeClr val="bg2">
                    <a:lumMod val="50000"/>
                  </a:schemeClr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Comic Sans MS" panose="030F0702030302020204" pitchFamily="66" charset="0"/>
              </a:rPr>
              <a:t>Authorization Implementation </a:t>
            </a:r>
          </a:p>
          <a:p>
            <a:pPr algn="ctr"/>
            <a:r>
              <a:rPr lang="en-US" sz="6000" b="1" i="0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chemeClr val="bg2">
                    <a:lumMod val="50000"/>
                  </a:schemeClr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Comic Sans MS" panose="030F0702030302020204" pitchFamily="66" charset="0"/>
              </a:rPr>
              <a:t>for Online Shopping Platform</a:t>
            </a:r>
            <a:endParaRPr lang="en-US" sz="60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chemeClr val="bg2">
                  <a:lumMod val="50000"/>
                </a:schemeClr>
              </a:solidFill>
              <a:effectLst>
                <a:outerShdw dist="38100" dir="2700000" algn="tl" rotWithShape="0">
                  <a:schemeClr val="accent2"/>
                </a:outerShdw>
              </a:effectLst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21516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6" descr="Abstract White Background Geometric Texture Stock Illustration - Download  Image Now - Textured, Backgrounds, White Background - iStock">
            <a:extLst>
              <a:ext uri="{FF2B5EF4-FFF2-40B4-BE49-F238E27FC236}">
                <a16:creationId xmlns:a16="http://schemas.microsoft.com/office/drawing/2014/main" id="{EA5F0DC5-3AFE-9A34-607D-62D0115279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5255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4" descr="Customer Icon #254520 - Free Icons Library">
            <a:extLst>
              <a:ext uri="{FF2B5EF4-FFF2-40B4-BE49-F238E27FC236}">
                <a16:creationId xmlns:a16="http://schemas.microsoft.com/office/drawing/2014/main" id="{FB8869AC-F834-711F-8FB0-924FBD191C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4436" y="2137950"/>
            <a:ext cx="1446371" cy="13518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8" descr="Seller Icon #301900 - Free Icons Library">
            <a:extLst>
              <a:ext uri="{FF2B5EF4-FFF2-40B4-BE49-F238E27FC236}">
                <a16:creationId xmlns:a16="http://schemas.microsoft.com/office/drawing/2014/main" id="{21364A14-832F-B5E4-7C3E-BE8E303E4A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6115" y="2067770"/>
            <a:ext cx="1727131" cy="1629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34" descr="Admin 3D Illustration Icon 9636683 PNG">
            <a:extLst>
              <a:ext uri="{FF2B5EF4-FFF2-40B4-BE49-F238E27FC236}">
                <a16:creationId xmlns:a16="http://schemas.microsoft.com/office/drawing/2014/main" id="{88F11B04-866E-8105-54A4-465BC0F922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0622" y="1217654"/>
            <a:ext cx="1590877" cy="1590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36" descr="guest icon, avatar icon">
            <a:extLst>
              <a:ext uri="{FF2B5EF4-FFF2-40B4-BE49-F238E27FC236}">
                <a16:creationId xmlns:a16="http://schemas.microsoft.com/office/drawing/2014/main" id="{085AF24E-BFC8-D480-FE1C-C21346F3B0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72" y="2056901"/>
            <a:ext cx="1705926" cy="1705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DFEB16F-2B9B-9C94-C087-8AD1DEAA8C73}"/>
              </a:ext>
            </a:extLst>
          </p:cNvPr>
          <p:cNvSpPr txBox="1"/>
          <p:nvPr/>
        </p:nvSpPr>
        <p:spPr>
          <a:xfrm>
            <a:off x="234713" y="1482995"/>
            <a:ext cx="15963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accent2">
                    <a:lumMod val="60000"/>
                    <a:lumOff val="40000"/>
                  </a:schemeClr>
                </a:solidFill>
                <a:latin typeface="Comic Sans MS" panose="030F0702030302020204" pitchFamily="66" charset="0"/>
              </a:rPr>
              <a:t>Guest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593CB2F-52A8-E24E-1177-E0CA629370D6}"/>
              </a:ext>
            </a:extLst>
          </p:cNvPr>
          <p:cNvSpPr txBox="1"/>
          <p:nvPr/>
        </p:nvSpPr>
        <p:spPr>
          <a:xfrm>
            <a:off x="2476500" y="1515801"/>
            <a:ext cx="200728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latin typeface="Comic Sans MS" panose="030F0702030302020204" pitchFamily="66" charset="0"/>
              </a:rPr>
              <a:t>Customer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223E936-1D9D-80C8-94A5-8E29271830DC}"/>
              </a:ext>
            </a:extLst>
          </p:cNvPr>
          <p:cNvSpPr txBox="1"/>
          <p:nvPr/>
        </p:nvSpPr>
        <p:spPr>
          <a:xfrm>
            <a:off x="5774655" y="1524864"/>
            <a:ext cx="13500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accent6">
                    <a:lumMod val="75000"/>
                  </a:schemeClr>
                </a:solidFill>
                <a:latin typeface="Comic Sans MS" panose="030F0702030302020204" pitchFamily="66" charset="0"/>
              </a:rPr>
              <a:t>Seller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E5D7066-1CEA-5683-577F-0B65F6F006B7}"/>
              </a:ext>
            </a:extLst>
          </p:cNvPr>
          <p:cNvSpPr txBox="1"/>
          <p:nvPr/>
        </p:nvSpPr>
        <p:spPr>
          <a:xfrm>
            <a:off x="10691711" y="1761115"/>
            <a:ext cx="30005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accent3">
                    <a:lumMod val="50000"/>
                  </a:schemeClr>
                </a:solidFill>
                <a:latin typeface="Comic Sans MS" panose="030F0702030302020204" pitchFamily="66" charset="0"/>
              </a:rPr>
              <a:t>Admin</a:t>
            </a:r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B4E88772-4CC4-AE03-6EC7-F30BFC919B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-3542"/>
            <a:ext cx="10515600" cy="1325563"/>
          </a:xfrm>
        </p:spPr>
        <p:txBody>
          <a:bodyPr>
            <a:normAutofit/>
          </a:bodyPr>
          <a:lstStyle/>
          <a:p>
            <a:r>
              <a:rPr lang="en-US" sz="6600" dirty="0">
                <a:solidFill>
                  <a:srgbClr val="FF0000"/>
                </a:solidFill>
                <a:latin typeface="Comic Sans MS" panose="030F0702030302020204" pitchFamily="66" charset="0"/>
              </a:rPr>
              <a:t>Authorization by role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A7B0EFD-75FF-0DCE-ED6E-DDF8A574C8BC}"/>
              </a:ext>
            </a:extLst>
          </p:cNvPr>
          <p:cNvSpPr txBox="1"/>
          <p:nvPr/>
        </p:nvSpPr>
        <p:spPr>
          <a:xfrm>
            <a:off x="405417" y="3954534"/>
            <a:ext cx="148688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  <a:latin typeface="Comic Sans MS" panose="030F0702030302020204" pitchFamily="66" charset="0"/>
              </a:rPr>
              <a:t>Home</a:t>
            </a:r>
          </a:p>
          <a:p>
            <a:endParaRPr lang="en-US" sz="2400" dirty="0">
              <a:solidFill>
                <a:schemeClr val="accent2">
                  <a:lumMod val="60000"/>
                  <a:lumOff val="40000"/>
                </a:schemeClr>
              </a:solidFill>
              <a:latin typeface="Comic Sans MS" panose="030F0702030302020204" pitchFamily="66" charset="0"/>
            </a:endParaRPr>
          </a:p>
          <a:p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  <a:latin typeface="Comic Sans MS" panose="030F0702030302020204" pitchFamily="66" charset="0"/>
              </a:rPr>
              <a:t>Login</a:t>
            </a:r>
          </a:p>
          <a:p>
            <a:endParaRPr lang="en-US" sz="2400" dirty="0">
              <a:solidFill>
                <a:schemeClr val="accent2">
                  <a:lumMod val="60000"/>
                  <a:lumOff val="40000"/>
                </a:schemeClr>
              </a:solidFill>
              <a:latin typeface="Comic Sans MS" panose="030F0702030302020204" pitchFamily="66" charset="0"/>
            </a:endParaRPr>
          </a:p>
          <a:p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  <a:latin typeface="Comic Sans MS" panose="030F0702030302020204" pitchFamily="66" charset="0"/>
              </a:rPr>
              <a:t>Register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3410D88-EFC4-2090-47E1-2215A54245A9}"/>
              </a:ext>
            </a:extLst>
          </p:cNvPr>
          <p:cNvSpPr txBox="1"/>
          <p:nvPr/>
        </p:nvSpPr>
        <p:spPr>
          <a:xfrm>
            <a:off x="2240777" y="3752228"/>
            <a:ext cx="296419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mic Sans MS" panose="030F0702030302020204" pitchFamily="66" charset="0"/>
              </a:rPr>
              <a:t>View Profile</a:t>
            </a:r>
          </a:p>
          <a:p>
            <a:endParaRPr lang="en-US" sz="2400" dirty="0">
              <a:solidFill>
                <a:schemeClr val="accent1">
                  <a:lumMod val="75000"/>
                </a:schemeClr>
              </a:solidFill>
              <a:latin typeface="Comic Sans MS" panose="030F0702030302020204" pitchFamily="66" charset="0"/>
            </a:endParaRPr>
          </a:p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mic Sans MS" panose="030F0702030302020204" pitchFamily="66" charset="0"/>
              </a:rPr>
              <a:t>Update Information</a:t>
            </a:r>
          </a:p>
          <a:p>
            <a:endParaRPr lang="en-US" sz="2400" dirty="0">
              <a:solidFill>
                <a:schemeClr val="accent1">
                  <a:lumMod val="75000"/>
                </a:schemeClr>
              </a:solidFill>
              <a:latin typeface="Comic Sans MS" panose="030F0702030302020204" pitchFamily="66" charset="0"/>
            </a:endParaRPr>
          </a:p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mic Sans MS" panose="030F0702030302020204" pitchFamily="66" charset="0"/>
              </a:rPr>
              <a:t>Change Password</a:t>
            </a:r>
          </a:p>
          <a:p>
            <a:endParaRPr lang="en-US" sz="2400" dirty="0">
              <a:solidFill>
                <a:schemeClr val="accent1">
                  <a:lumMod val="75000"/>
                </a:schemeClr>
              </a:solidFill>
              <a:latin typeface="Comic Sans MS" panose="030F0702030302020204" pitchFamily="66" charset="0"/>
            </a:endParaRPr>
          </a:p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mic Sans MS" panose="030F0702030302020204" pitchFamily="66" charset="0"/>
              </a:rPr>
              <a:t>Invoice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6A33F61-A2CE-94CA-A87C-1480837934CD}"/>
              </a:ext>
            </a:extLst>
          </p:cNvPr>
          <p:cNvSpPr txBox="1"/>
          <p:nvPr/>
        </p:nvSpPr>
        <p:spPr>
          <a:xfrm>
            <a:off x="5221613" y="3844561"/>
            <a:ext cx="274472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Comic Sans MS" panose="030F0702030302020204" pitchFamily="66" charset="0"/>
              </a:rPr>
              <a:t>View Profile</a:t>
            </a:r>
          </a:p>
          <a:p>
            <a:endParaRPr lang="en-US" sz="2000" dirty="0">
              <a:solidFill>
                <a:schemeClr val="accent6">
                  <a:lumMod val="75000"/>
                </a:schemeClr>
              </a:solidFill>
              <a:latin typeface="Comic Sans MS" panose="030F0702030302020204" pitchFamily="66" charset="0"/>
            </a:endParaRPr>
          </a:p>
          <a:p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Comic Sans MS" panose="030F0702030302020204" pitchFamily="66" charset="0"/>
              </a:rPr>
              <a:t>Update Information</a:t>
            </a:r>
          </a:p>
          <a:p>
            <a:endParaRPr lang="en-US" sz="2000" dirty="0">
              <a:solidFill>
                <a:schemeClr val="accent6">
                  <a:lumMod val="75000"/>
                </a:schemeClr>
              </a:solidFill>
              <a:latin typeface="Comic Sans MS" panose="030F0702030302020204" pitchFamily="66" charset="0"/>
            </a:endParaRPr>
          </a:p>
          <a:p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Comic Sans MS" panose="030F0702030302020204" pitchFamily="66" charset="0"/>
              </a:rPr>
              <a:t>Change Password</a:t>
            </a:r>
          </a:p>
          <a:p>
            <a:endParaRPr lang="en-US" sz="2000" dirty="0">
              <a:solidFill>
                <a:schemeClr val="accent6">
                  <a:lumMod val="75000"/>
                </a:schemeClr>
              </a:solidFill>
              <a:latin typeface="Comic Sans MS" panose="030F0702030302020204" pitchFamily="66" charset="0"/>
            </a:endParaRPr>
          </a:p>
          <a:p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Comic Sans MS" panose="030F0702030302020204" pitchFamily="66" charset="0"/>
              </a:rPr>
              <a:t>View Product</a:t>
            </a:r>
          </a:p>
          <a:p>
            <a:endParaRPr lang="en-US" sz="2000" dirty="0">
              <a:solidFill>
                <a:schemeClr val="accent6">
                  <a:lumMod val="75000"/>
                </a:schemeClr>
              </a:solidFill>
              <a:latin typeface="Comic Sans MS" panose="030F0702030302020204" pitchFamily="66" charset="0"/>
            </a:endParaRPr>
          </a:p>
          <a:p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Comic Sans MS" panose="030F0702030302020204" pitchFamily="66" charset="0"/>
              </a:rPr>
              <a:t>Add Product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0C9FD4A-21EF-343C-C193-C07A6B959BE8}"/>
              </a:ext>
            </a:extLst>
          </p:cNvPr>
          <p:cNvSpPr txBox="1"/>
          <p:nvPr/>
        </p:nvSpPr>
        <p:spPr>
          <a:xfrm>
            <a:off x="8381999" y="2927061"/>
            <a:ext cx="2349500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accent3">
                    <a:lumMod val="50000"/>
                  </a:schemeClr>
                </a:solidFill>
                <a:latin typeface="Comic Sans MS" panose="030F0702030302020204" pitchFamily="66" charset="0"/>
              </a:rPr>
              <a:t>View all account</a:t>
            </a:r>
            <a:br>
              <a:rPr lang="en-US" sz="2000" dirty="0">
                <a:solidFill>
                  <a:schemeClr val="accent3">
                    <a:lumMod val="50000"/>
                  </a:schemeClr>
                </a:solidFill>
                <a:latin typeface="Comic Sans MS" panose="030F0702030302020204" pitchFamily="66" charset="0"/>
              </a:rPr>
            </a:br>
            <a:r>
              <a:rPr lang="en-US" sz="2000" dirty="0">
                <a:solidFill>
                  <a:schemeClr val="accent3">
                    <a:lumMod val="50000"/>
                  </a:schemeClr>
                </a:solidFill>
                <a:latin typeface="Comic Sans MS" panose="030F0702030302020204" pitchFamily="66" charset="0"/>
              </a:rPr>
              <a:t>Set role user</a:t>
            </a:r>
          </a:p>
          <a:p>
            <a:r>
              <a:rPr lang="en-US" sz="2000" dirty="0">
                <a:solidFill>
                  <a:schemeClr val="accent3">
                    <a:lumMod val="50000"/>
                  </a:schemeClr>
                </a:solidFill>
                <a:latin typeface="Comic Sans MS" panose="030F0702030302020204" pitchFamily="66" charset="0"/>
              </a:rPr>
              <a:t>Delete account</a:t>
            </a:r>
          </a:p>
          <a:p>
            <a:endParaRPr lang="en-US" sz="2000" dirty="0">
              <a:solidFill>
                <a:schemeClr val="accent3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r>
              <a:rPr lang="en-US" sz="2000" dirty="0">
                <a:solidFill>
                  <a:schemeClr val="accent3">
                    <a:lumMod val="50000"/>
                  </a:schemeClr>
                </a:solidFill>
                <a:latin typeface="Comic Sans MS" panose="030F0702030302020204" pitchFamily="66" charset="0"/>
              </a:rPr>
              <a:t>View all product</a:t>
            </a:r>
          </a:p>
          <a:p>
            <a:r>
              <a:rPr lang="en-US" sz="2000" dirty="0">
                <a:solidFill>
                  <a:schemeClr val="accent3">
                    <a:lumMod val="50000"/>
                  </a:schemeClr>
                </a:solidFill>
                <a:latin typeface="Comic Sans MS" panose="030F0702030302020204" pitchFamily="66" charset="0"/>
              </a:rPr>
              <a:t>Delete product</a:t>
            </a:r>
          </a:p>
          <a:p>
            <a:endParaRPr lang="en-US" sz="2000" dirty="0">
              <a:solidFill>
                <a:schemeClr val="accent3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r>
              <a:rPr lang="en-US" sz="2000" dirty="0">
                <a:solidFill>
                  <a:schemeClr val="accent3">
                    <a:lumMod val="50000"/>
                  </a:schemeClr>
                </a:solidFill>
                <a:latin typeface="Comic Sans MS" panose="030F0702030302020204" pitchFamily="66" charset="0"/>
              </a:rPr>
              <a:t>View all invoice</a:t>
            </a:r>
          </a:p>
          <a:p>
            <a:r>
              <a:rPr lang="en-US" sz="2000" dirty="0">
                <a:solidFill>
                  <a:schemeClr val="accent3">
                    <a:lumMod val="50000"/>
                  </a:schemeClr>
                </a:solidFill>
                <a:latin typeface="Comic Sans MS" panose="030F0702030302020204" pitchFamily="66" charset="0"/>
              </a:rPr>
              <a:t>Delete invoice</a:t>
            </a:r>
          </a:p>
          <a:p>
            <a:endParaRPr lang="en-US" sz="2000" dirty="0">
              <a:solidFill>
                <a:schemeClr val="accent3">
                  <a:lumMod val="50000"/>
                </a:schemeClr>
              </a:solidFill>
              <a:latin typeface="Comic Sans MS" panose="030F0702030302020204" pitchFamily="66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7944A7C-C0DA-2387-A830-73CD36666681}"/>
              </a:ext>
            </a:extLst>
          </p:cNvPr>
          <p:cNvSpPr txBox="1"/>
          <p:nvPr/>
        </p:nvSpPr>
        <p:spPr>
          <a:xfrm>
            <a:off x="10585074" y="2936620"/>
            <a:ext cx="2159000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accent3">
                    <a:lumMod val="50000"/>
                  </a:schemeClr>
                </a:solidFill>
                <a:latin typeface="Comic Sans MS" panose="030F0702030302020204" pitchFamily="66" charset="0"/>
              </a:rPr>
              <a:t>View Profile</a:t>
            </a:r>
          </a:p>
          <a:p>
            <a:endParaRPr lang="en-US" sz="2000" dirty="0">
              <a:solidFill>
                <a:schemeClr val="accent3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r>
              <a:rPr lang="en-US" sz="2000" dirty="0">
                <a:solidFill>
                  <a:schemeClr val="accent3">
                    <a:lumMod val="50000"/>
                  </a:schemeClr>
                </a:solidFill>
                <a:latin typeface="Comic Sans MS" panose="030F0702030302020204" pitchFamily="66" charset="0"/>
              </a:rPr>
              <a:t>Update Information</a:t>
            </a:r>
          </a:p>
          <a:p>
            <a:endParaRPr lang="en-US" sz="2000" dirty="0">
              <a:solidFill>
                <a:schemeClr val="accent3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r>
              <a:rPr lang="en-US" sz="2000" dirty="0">
                <a:solidFill>
                  <a:schemeClr val="accent3">
                    <a:lumMod val="50000"/>
                  </a:schemeClr>
                </a:solidFill>
                <a:latin typeface="Comic Sans MS" panose="030F0702030302020204" pitchFamily="66" charset="0"/>
              </a:rPr>
              <a:t>Change Password</a:t>
            </a:r>
          </a:p>
        </p:txBody>
      </p:sp>
    </p:spTree>
    <p:extLst>
      <p:ext uri="{BB962C8B-B14F-4D97-AF65-F5344CB8AC3E}">
        <p14:creationId xmlns:p14="http://schemas.microsoft.com/office/powerpoint/2010/main" val="1020424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Abstract White Background Geometric Texture Stock Illustration - Download  Image Now - Textured, Backgrounds, White Background - iStock">
            <a:extLst>
              <a:ext uri="{FF2B5EF4-FFF2-40B4-BE49-F238E27FC236}">
                <a16:creationId xmlns:a16="http://schemas.microsoft.com/office/drawing/2014/main" id="{602AE15B-708D-CF4D-04F0-32752C35D9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5255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976581C3-B984-61D7-14E9-B5F6AECE5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61365" y="2035735"/>
            <a:ext cx="12065000" cy="2611438"/>
          </a:xfrm>
        </p:spPr>
        <p:txBody>
          <a:bodyPr>
            <a:noAutofit/>
          </a:bodyPr>
          <a:lstStyle/>
          <a:p>
            <a:r>
              <a:rPr lang="en-US" sz="14900" dirty="0">
                <a:latin typeface="Comic Sans MS" panose="030F0702030302020204" pitchFamily="66" charset="0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833873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erver authen">
            <a:hlinkClick r:id="" action="ppaction://media"/>
            <a:extLst>
              <a:ext uri="{FF2B5EF4-FFF2-40B4-BE49-F238E27FC236}">
                <a16:creationId xmlns:a16="http://schemas.microsoft.com/office/drawing/2014/main" id="{59B3C1ED-5D55-1453-353A-F316D253F65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"/>
            <a:ext cx="12192000" cy="6857845"/>
          </a:xfr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8D35F5D9-0C15-B13F-BC2F-3A2F5100D2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1001" y="3216555"/>
            <a:ext cx="6202082" cy="745845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rgbClr val="FFC000"/>
                </a:solidFill>
                <a:latin typeface="Comic Sans MS" panose="030F0702030302020204" pitchFamily="66" charset="0"/>
              </a:rPr>
              <a:t>Server authentication</a:t>
            </a:r>
          </a:p>
        </p:txBody>
      </p:sp>
    </p:spTree>
    <p:extLst>
      <p:ext uri="{BB962C8B-B14F-4D97-AF65-F5344CB8AC3E}">
        <p14:creationId xmlns:p14="http://schemas.microsoft.com/office/powerpoint/2010/main" val="586029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58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uest">
            <a:hlinkClick r:id="" action="ppaction://media"/>
            <a:extLst>
              <a:ext uri="{FF2B5EF4-FFF2-40B4-BE49-F238E27FC236}">
                <a16:creationId xmlns:a16="http://schemas.microsoft.com/office/drawing/2014/main" id="{559CCAC0-69F9-B10E-E727-0C0E51E94C7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" y="0"/>
            <a:ext cx="12192275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614983-C7D5-4DDE-1229-443D07204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7400" y="5138737"/>
            <a:ext cx="3505200" cy="1325563"/>
          </a:xfrm>
        </p:spPr>
        <p:txBody>
          <a:bodyPr>
            <a:normAutofit/>
          </a:bodyPr>
          <a:lstStyle/>
          <a:p>
            <a:r>
              <a:rPr lang="en-US" sz="8000" b="1" dirty="0">
                <a:solidFill>
                  <a:schemeClr val="tx2">
                    <a:lumMod val="75000"/>
                  </a:schemeClr>
                </a:solidFill>
                <a:latin typeface="Comic Sans MS" panose="030F0702030302020204" pitchFamily="66" charset="0"/>
              </a:rPr>
              <a:t>Guest</a:t>
            </a:r>
          </a:p>
        </p:txBody>
      </p:sp>
    </p:spTree>
    <p:extLst>
      <p:ext uri="{BB962C8B-B14F-4D97-AF65-F5344CB8AC3E}">
        <p14:creationId xmlns:p14="http://schemas.microsoft.com/office/powerpoint/2010/main" val="1348576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72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ustomer2">
            <a:hlinkClick r:id="" action="ppaction://media"/>
            <a:extLst>
              <a:ext uri="{FF2B5EF4-FFF2-40B4-BE49-F238E27FC236}">
                <a16:creationId xmlns:a16="http://schemas.microsoft.com/office/drawing/2014/main" id="{62816A3C-9BD9-9F3C-9288-EAEAA361960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"/>
            <a:ext cx="12192000" cy="6857845"/>
          </a:xfr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C41BCC8D-724B-7662-0FF5-23CDF4F2E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6200" y="4973637"/>
            <a:ext cx="5054600" cy="1325563"/>
          </a:xfrm>
        </p:spPr>
        <p:txBody>
          <a:bodyPr>
            <a:normAutofit/>
          </a:bodyPr>
          <a:lstStyle/>
          <a:p>
            <a:r>
              <a:rPr lang="en-US" sz="8000" b="1" dirty="0">
                <a:solidFill>
                  <a:srgbClr val="0070C0"/>
                </a:solidFill>
                <a:latin typeface="Comic Sans MS" panose="030F0702030302020204" pitchFamily="66" charset="0"/>
              </a:rPr>
              <a:t>Customer</a:t>
            </a:r>
          </a:p>
        </p:txBody>
      </p:sp>
    </p:spTree>
    <p:extLst>
      <p:ext uri="{BB962C8B-B14F-4D97-AF65-F5344CB8AC3E}">
        <p14:creationId xmlns:p14="http://schemas.microsoft.com/office/powerpoint/2010/main" val="145489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177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eller">
            <a:hlinkClick r:id="" action="ppaction://media"/>
            <a:extLst>
              <a:ext uri="{FF2B5EF4-FFF2-40B4-BE49-F238E27FC236}">
                <a16:creationId xmlns:a16="http://schemas.microsoft.com/office/drawing/2014/main" id="{17CB6CF5-E882-06BB-B4A4-C8B88FEBCD5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7845"/>
          </a:xfr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440207A6-4EA9-9FA3-0A56-394160DCA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2100" y="5075237"/>
            <a:ext cx="5054600" cy="1325563"/>
          </a:xfrm>
        </p:spPr>
        <p:txBody>
          <a:bodyPr>
            <a:normAutofit/>
          </a:bodyPr>
          <a:lstStyle/>
          <a:p>
            <a:r>
              <a:rPr lang="en-US" sz="8000" b="1" dirty="0">
                <a:solidFill>
                  <a:srgbClr val="92D050"/>
                </a:solidFill>
                <a:latin typeface="Comic Sans MS" panose="030F0702030302020204" pitchFamily="66" charset="0"/>
              </a:rPr>
              <a:t>Seller</a:t>
            </a:r>
          </a:p>
        </p:txBody>
      </p:sp>
    </p:spTree>
    <p:extLst>
      <p:ext uri="{BB962C8B-B14F-4D97-AF65-F5344CB8AC3E}">
        <p14:creationId xmlns:p14="http://schemas.microsoft.com/office/powerpoint/2010/main" val="2388000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05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dmin">
            <a:hlinkClick r:id="" action="ppaction://media"/>
            <a:extLst>
              <a:ext uri="{FF2B5EF4-FFF2-40B4-BE49-F238E27FC236}">
                <a16:creationId xmlns:a16="http://schemas.microsoft.com/office/drawing/2014/main" id="{3FE25445-250E-09C6-A388-0FAD1427B0B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"/>
            <a:ext cx="12192000" cy="6857845"/>
          </a:xfr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E6ABEB1-2F6F-974E-ACEE-990FAF1E4993}"/>
              </a:ext>
            </a:extLst>
          </p:cNvPr>
          <p:cNvSpPr txBox="1">
            <a:spLocks/>
          </p:cNvSpPr>
          <p:nvPr/>
        </p:nvSpPr>
        <p:spPr>
          <a:xfrm>
            <a:off x="1714500" y="5062537"/>
            <a:ext cx="5054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000" b="1" dirty="0">
                <a:solidFill>
                  <a:schemeClr val="accent2">
                    <a:lumMod val="75000"/>
                  </a:schemeClr>
                </a:solidFill>
                <a:latin typeface="Comic Sans MS" panose="030F0702030302020204" pitchFamily="66" charset="0"/>
              </a:rPr>
              <a:t>Admin</a:t>
            </a:r>
          </a:p>
        </p:txBody>
      </p:sp>
    </p:spTree>
    <p:extLst>
      <p:ext uri="{BB962C8B-B14F-4D97-AF65-F5344CB8AC3E}">
        <p14:creationId xmlns:p14="http://schemas.microsoft.com/office/powerpoint/2010/main" val="3647002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69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bstract White Background Geometric Texture Stock Illustration - Download  Image Now - Textured, Backgrounds, White Background - iStock">
            <a:extLst>
              <a:ext uri="{FF2B5EF4-FFF2-40B4-BE49-F238E27FC236}">
                <a16:creationId xmlns:a16="http://schemas.microsoft.com/office/drawing/2014/main" id="{85B5894E-8B44-7DB7-C695-E4D31C0A72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5255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91D7499-C8DB-618F-4E1D-D0BE18DE4F9E}"/>
              </a:ext>
            </a:extLst>
          </p:cNvPr>
          <p:cNvSpPr/>
          <p:nvPr/>
        </p:nvSpPr>
        <p:spPr>
          <a:xfrm>
            <a:off x="2808818" y="160635"/>
            <a:ext cx="6752169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9600" b="1" dirty="0">
                <a:ln/>
                <a:solidFill>
                  <a:srgbClr val="FF0000"/>
                </a:solidFill>
                <a:latin typeface="Comic Sans MS" panose="030F0702030302020204" pitchFamily="66" charset="0"/>
              </a:rPr>
              <a:t>Reference:</a:t>
            </a:r>
            <a:endParaRPr lang="en-US" sz="9600" b="1" cap="none" spc="0" dirty="0">
              <a:ln/>
              <a:solidFill>
                <a:srgbClr val="FF0000"/>
              </a:solidFill>
              <a:effectLst/>
              <a:latin typeface="Comic Sans MS" panose="030F0702030302020204" pitchFamily="66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E59654-B3DD-3FC5-86BA-356CECC6972B}"/>
              </a:ext>
            </a:extLst>
          </p:cNvPr>
          <p:cNvSpPr txBox="1"/>
          <p:nvPr/>
        </p:nvSpPr>
        <p:spPr>
          <a:xfrm>
            <a:off x="330200" y="2181136"/>
            <a:ext cx="119507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0" u="none" strike="noStrike" dirty="0">
                <a:solidFill>
                  <a:srgbClr val="404040"/>
                </a:solidFill>
                <a:effectLst/>
                <a:latin typeface="Comic Sans MS" panose="030F0702030302020204" pitchFamily="66" charset="0"/>
                <a:sym typeface="Wingdings 2" panose="05020102010507070707" pitchFamily="18" charset="2"/>
              </a:rPr>
              <a:t> </a:t>
            </a:r>
            <a:r>
              <a:rPr lang="en-US" sz="2800" b="0" i="0" u="none" strike="noStrike" dirty="0">
                <a:solidFill>
                  <a:srgbClr val="404040"/>
                </a:solidFill>
                <a:effectLst/>
                <a:latin typeface="Comic Sans MS" panose="030F0702030302020204" pitchFamily="66" charset="0"/>
              </a:rPr>
              <a:t>de Almeida MG, </a:t>
            </a:r>
            <a:r>
              <a:rPr lang="en-US" sz="2800" b="0" i="0" u="none" strike="noStrike" dirty="0" err="1">
                <a:solidFill>
                  <a:srgbClr val="404040"/>
                </a:solidFill>
                <a:effectLst/>
                <a:latin typeface="Comic Sans MS" panose="030F0702030302020204" pitchFamily="66" charset="0"/>
              </a:rPr>
              <a:t>Canedo</a:t>
            </a:r>
            <a:r>
              <a:rPr lang="en-US" sz="2800" b="0" i="0" u="none" strike="noStrike" dirty="0">
                <a:solidFill>
                  <a:srgbClr val="404040"/>
                </a:solidFill>
                <a:effectLst/>
                <a:latin typeface="Comic Sans MS" panose="030F0702030302020204" pitchFamily="66" charset="0"/>
              </a:rPr>
              <a:t> ED. Authentication and Authorization in Microservices Architecture: A Systematic Literature Review. Applied Sciences. 2022; 12(6):3023. https://doi.org/10.3390/app12063023</a:t>
            </a:r>
          </a:p>
          <a:p>
            <a:endParaRPr lang="en-US" sz="2800" b="0" i="0" u="none" strike="noStrike" dirty="0">
              <a:solidFill>
                <a:srgbClr val="404040"/>
              </a:solidFill>
              <a:effectLst/>
              <a:latin typeface="Comic Sans MS" panose="030F0702030302020204" pitchFamily="66" charset="0"/>
            </a:endParaRPr>
          </a:p>
          <a:p>
            <a:r>
              <a:rPr lang="en-US" sz="2800" b="0" i="0" u="none" strike="noStrike" dirty="0">
                <a:solidFill>
                  <a:srgbClr val="404040"/>
                </a:solidFill>
                <a:effectLst/>
                <a:latin typeface="Comic Sans MS" panose="030F0702030302020204" pitchFamily="66" charset="0"/>
                <a:sym typeface="Wingdings 2" panose="05020102010507070707" pitchFamily="18" charset="2"/>
              </a:rPr>
              <a:t> </a:t>
            </a:r>
            <a:r>
              <a:rPr lang="en-US" sz="2800" dirty="0">
                <a:solidFill>
                  <a:srgbClr val="404040"/>
                </a:solidFill>
                <a:latin typeface="Comic Sans MS" panose="030F0702030302020204" pitchFamily="66" charset="0"/>
              </a:rPr>
              <a:t>Authentication and Authorization of End User in Microservice Architecture To cite this article: </a:t>
            </a:r>
            <a:r>
              <a:rPr lang="en-US" sz="2800" dirty="0" err="1">
                <a:solidFill>
                  <a:srgbClr val="404040"/>
                </a:solidFill>
                <a:latin typeface="Comic Sans MS" panose="030F0702030302020204" pitchFamily="66" charset="0"/>
              </a:rPr>
              <a:t>Xiuyu</a:t>
            </a:r>
            <a:r>
              <a:rPr lang="en-US" sz="2800" dirty="0">
                <a:solidFill>
                  <a:srgbClr val="404040"/>
                </a:solidFill>
                <a:latin typeface="Comic Sans MS" panose="030F0702030302020204" pitchFamily="66" charset="0"/>
              </a:rPr>
              <a:t> He and </a:t>
            </a:r>
            <a:r>
              <a:rPr lang="en-US" sz="2800" dirty="0" err="1">
                <a:solidFill>
                  <a:srgbClr val="404040"/>
                </a:solidFill>
                <a:latin typeface="Comic Sans MS" panose="030F0702030302020204" pitchFamily="66" charset="0"/>
              </a:rPr>
              <a:t>Xudong</a:t>
            </a:r>
            <a:r>
              <a:rPr lang="en-US" sz="2800" dirty="0">
                <a:solidFill>
                  <a:srgbClr val="404040"/>
                </a:solidFill>
                <a:latin typeface="Comic Sans MS" panose="030F0702030302020204" pitchFamily="66" charset="0"/>
              </a:rPr>
              <a:t> Yang 2017 J. Phys.: Conf. Ser. 910 012060</a:t>
            </a:r>
          </a:p>
          <a:p>
            <a:r>
              <a:rPr lang="en-US" sz="2800" b="0" i="0" u="none" strike="noStrike" dirty="0">
                <a:solidFill>
                  <a:srgbClr val="404040"/>
                </a:solidFill>
                <a:effectLst/>
                <a:latin typeface="Comic Sans MS" panose="030F0702030302020204" pitchFamily="66" charset="0"/>
              </a:rPr>
              <a:t>https://iopscience.iop.org/article/10.1088/1742-6596/910/1/012060/pdf</a:t>
            </a:r>
          </a:p>
        </p:txBody>
      </p:sp>
    </p:spTree>
    <p:extLst>
      <p:ext uri="{BB962C8B-B14F-4D97-AF65-F5344CB8AC3E}">
        <p14:creationId xmlns:p14="http://schemas.microsoft.com/office/powerpoint/2010/main" val="789262241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bstract White Background Geometric Texture Stock Illustration - Download  Image Now - Textured, Backgrounds, White Background - iStock">
            <a:extLst>
              <a:ext uri="{FF2B5EF4-FFF2-40B4-BE49-F238E27FC236}">
                <a16:creationId xmlns:a16="http://schemas.microsoft.com/office/drawing/2014/main" id="{3A5A448D-4C12-AB4E-E616-933955531B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5255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CB73E1-32A6-2B23-9497-CB06D638DE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68600" y="149226"/>
            <a:ext cx="6489700" cy="1325563"/>
          </a:xfrm>
        </p:spPr>
        <p:txBody>
          <a:bodyPr>
            <a:normAutofit/>
          </a:bodyPr>
          <a:lstStyle/>
          <a:p>
            <a:r>
              <a:rPr lang="en-US" sz="6000" b="1" i="0" dirty="0">
                <a:solidFill>
                  <a:schemeClr val="accent2">
                    <a:lumMod val="75000"/>
                  </a:schemeClr>
                </a:solidFill>
                <a:effectLst/>
                <a:latin typeface="Comic Sans MS" panose="030F0702030302020204" pitchFamily="66" charset="0"/>
              </a:rPr>
              <a:t>Task Assignment</a:t>
            </a:r>
            <a:endParaRPr lang="en-US" sz="6000" b="1" dirty="0">
              <a:solidFill>
                <a:schemeClr val="accent2">
                  <a:lumMod val="75000"/>
                </a:schemeClr>
              </a:solidFill>
              <a:latin typeface="Comic Sans MS" panose="030F0702030302020204" pitchFamily="66" charset="0"/>
            </a:endParaRP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F7B8A27F-F879-83C8-6852-E458DC15DBE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43764484"/>
              </p:ext>
            </p:extLst>
          </p:nvPr>
        </p:nvGraphicFramePr>
        <p:xfrm>
          <a:off x="-38100" y="1624014"/>
          <a:ext cx="12230100" cy="52339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46020">
                  <a:extLst>
                    <a:ext uri="{9D8B030D-6E8A-4147-A177-3AD203B41FA5}">
                      <a16:colId xmlns:a16="http://schemas.microsoft.com/office/drawing/2014/main" val="351923501"/>
                    </a:ext>
                  </a:extLst>
                </a:gridCol>
                <a:gridCol w="2446020">
                  <a:extLst>
                    <a:ext uri="{9D8B030D-6E8A-4147-A177-3AD203B41FA5}">
                      <a16:colId xmlns:a16="http://schemas.microsoft.com/office/drawing/2014/main" val="63463115"/>
                    </a:ext>
                  </a:extLst>
                </a:gridCol>
                <a:gridCol w="2446020">
                  <a:extLst>
                    <a:ext uri="{9D8B030D-6E8A-4147-A177-3AD203B41FA5}">
                      <a16:colId xmlns:a16="http://schemas.microsoft.com/office/drawing/2014/main" val="2039949933"/>
                    </a:ext>
                  </a:extLst>
                </a:gridCol>
                <a:gridCol w="2446020">
                  <a:extLst>
                    <a:ext uri="{9D8B030D-6E8A-4147-A177-3AD203B41FA5}">
                      <a16:colId xmlns:a16="http://schemas.microsoft.com/office/drawing/2014/main" val="3296668959"/>
                    </a:ext>
                  </a:extLst>
                </a:gridCol>
                <a:gridCol w="2446020">
                  <a:extLst>
                    <a:ext uri="{9D8B030D-6E8A-4147-A177-3AD203B41FA5}">
                      <a16:colId xmlns:a16="http://schemas.microsoft.com/office/drawing/2014/main" val="753204644"/>
                    </a:ext>
                  </a:extLst>
                </a:gridCol>
              </a:tblGrid>
              <a:tr h="416719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latin typeface="Comic Sans MS" panose="030F0702030302020204" pitchFamily="66" charset="0"/>
                        </a:rPr>
                        <a:t>Task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>
                          <a:latin typeface="Comic Sans MS" panose="030F0702030302020204" pitchFamily="66" charset="0"/>
                        </a:rPr>
                        <a:t>Sơn</a:t>
                      </a:r>
                      <a:endParaRPr lang="en-US" sz="2400" dirty="0">
                        <a:latin typeface="Comic Sans MS" panose="030F0702030302020204" pitchFamily="66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mic Sans MS" panose="030F0702030302020204" pitchFamily="66" charset="0"/>
                        </a:rPr>
                        <a:t>Nghĩa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mic Sans MS" panose="030F0702030302020204" pitchFamily="66" charset="0"/>
                        </a:rPr>
                        <a:t>Hoàng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mic Sans MS" panose="030F0702030302020204" pitchFamily="66" charset="0"/>
                        </a:rPr>
                        <a:t>Status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18880500"/>
                  </a:ext>
                </a:extLst>
              </a:tr>
              <a:tr h="51673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mic Sans MS" panose="030F0702030302020204" pitchFamily="66" charset="0"/>
                        </a:rPr>
                        <a:t>Article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mic Sans MS" panose="030F0702030302020204" pitchFamily="66" charset="0"/>
                        </a:rPr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>
                        <a:latin typeface="Comic Sans MS" panose="030F0702030302020204" pitchFamily="66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mic Sans MS" panose="030F0702030302020204" pitchFamily="66" charset="0"/>
                        </a:rPr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rgbClr val="00B050"/>
                          </a:solidFill>
                          <a:latin typeface="Comic Sans MS" panose="030F0702030302020204" pitchFamily="66" charset="0"/>
                          <a:sym typeface="Wingdings 2" panose="05020102010507070707" pitchFamily="18" charset="2"/>
                        </a:rPr>
                        <a:t></a:t>
                      </a:r>
                      <a:endParaRPr lang="en-US" sz="2800" b="1" dirty="0">
                        <a:solidFill>
                          <a:srgbClr val="00B050"/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56696317"/>
                  </a:ext>
                </a:extLst>
              </a:tr>
              <a:tr h="51673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mic Sans MS" panose="030F0702030302020204" pitchFamily="66" charset="0"/>
                        </a:rPr>
                        <a:t>Database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mic Sans MS" panose="030F0702030302020204" pitchFamily="66" charset="0"/>
                        </a:rPr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>
                        <a:latin typeface="Comic Sans MS" panose="030F0702030302020204" pitchFamily="66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mic Sans MS" panose="030F0702030302020204" pitchFamily="66" charset="0"/>
                        </a:rPr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dirty="0">
                          <a:solidFill>
                            <a:srgbClr val="00B050"/>
                          </a:solidFill>
                          <a:latin typeface="Comic Sans MS" panose="030F0702030302020204" pitchFamily="66" charset="0"/>
                          <a:sym typeface="Wingdings 2" panose="05020102010507070707" pitchFamily="18" charset="2"/>
                        </a:rPr>
                        <a:t></a:t>
                      </a:r>
                      <a:endParaRPr lang="en-US" sz="2400" b="1" dirty="0">
                        <a:solidFill>
                          <a:srgbClr val="00B050"/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706780"/>
                  </a:ext>
                </a:extLst>
              </a:tr>
              <a:tr h="51673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mic Sans MS" panose="030F0702030302020204" pitchFamily="66" charset="0"/>
                        </a:rPr>
                        <a:t>Backend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>
                        <a:latin typeface="Comic Sans MS" panose="030F0702030302020204" pitchFamily="66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mic Sans MS" panose="030F0702030302020204" pitchFamily="66" charset="0"/>
                        </a:rPr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mic Sans MS" panose="030F0702030302020204" pitchFamily="66" charset="0"/>
                        </a:rPr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dirty="0">
                          <a:solidFill>
                            <a:srgbClr val="00B050"/>
                          </a:solidFill>
                          <a:latin typeface="Comic Sans MS" panose="030F0702030302020204" pitchFamily="66" charset="0"/>
                          <a:sym typeface="Wingdings 2" panose="05020102010507070707" pitchFamily="18" charset="2"/>
                        </a:rPr>
                        <a:t></a:t>
                      </a:r>
                      <a:endParaRPr lang="en-US" sz="2400" b="1" dirty="0">
                        <a:solidFill>
                          <a:srgbClr val="00B050"/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7265903"/>
                  </a:ext>
                </a:extLst>
              </a:tr>
              <a:tr h="51673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mic Sans MS" panose="030F0702030302020204" pitchFamily="66" charset="0"/>
                        </a:rPr>
                        <a:t>Frontend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mic Sans MS" panose="030F0702030302020204" pitchFamily="66" charset="0"/>
                        </a:rPr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mic Sans MS" panose="030F0702030302020204" pitchFamily="66" charset="0"/>
                        </a:rPr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>
                        <a:latin typeface="Comic Sans MS" panose="030F0702030302020204" pitchFamily="66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rgbClr val="00B050"/>
                          </a:solidFill>
                          <a:latin typeface="Comic Sans MS" panose="030F0702030302020204" pitchFamily="66" charset="0"/>
                          <a:sym typeface="Wingdings 2" panose="05020102010507070707" pitchFamily="18" charset="2"/>
                        </a:rPr>
                        <a:t></a:t>
                      </a:r>
                      <a:endParaRPr lang="en-US" sz="2800" b="1" dirty="0">
                        <a:solidFill>
                          <a:srgbClr val="00B050"/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81372946"/>
                  </a:ext>
                </a:extLst>
              </a:tr>
              <a:tr h="51673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mic Sans MS" panose="030F0702030302020204" pitchFamily="66" charset="0"/>
                        </a:rPr>
                        <a:t>Docker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mic Sans MS" panose="030F0702030302020204" pitchFamily="66" charset="0"/>
                        </a:rPr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>
                        <a:latin typeface="Comic Sans MS" panose="030F0702030302020204" pitchFamily="66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>
                        <a:latin typeface="Comic Sans MS" panose="030F0702030302020204" pitchFamily="66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b="1" dirty="0">
                        <a:solidFill>
                          <a:srgbClr val="00B050"/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7879414"/>
                  </a:ext>
                </a:extLst>
              </a:tr>
              <a:tr h="51673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mic Sans MS" panose="030F0702030302020204" pitchFamily="66" charset="0"/>
                        </a:rPr>
                        <a:t>PowerPoint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>
                        <a:latin typeface="Comic Sans MS" panose="030F0702030302020204" pitchFamily="66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mic Sans MS" panose="030F0702030302020204" pitchFamily="66" charset="0"/>
                        </a:rPr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mic Sans MS" panose="030F0702030302020204" pitchFamily="66" charset="0"/>
                        </a:rPr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dirty="0">
                          <a:solidFill>
                            <a:srgbClr val="00B050"/>
                          </a:solidFill>
                          <a:latin typeface="Comic Sans MS" panose="030F0702030302020204" pitchFamily="66" charset="0"/>
                          <a:sym typeface="Wingdings 2" panose="05020102010507070707" pitchFamily="18" charset="2"/>
                        </a:rPr>
                        <a:t></a:t>
                      </a:r>
                      <a:endParaRPr lang="en-US" sz="2400" b="1" dirty="0">
                        <a:solidFill>
                          <a:srgbClr val="00B050"/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04279662"/>
                  </a:ext>
                </a:extLst>
              </a:tr>
              <a:tr h="51673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mic Sans MS" panose="030F0702030302020204" pitchFamily="66" charset="0"/>
                        </a:rPr>
                        <a:t>Demo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>
                        <a:latin typeface="Comic Sans MS" panose="030F0702030302020204" pitchFamily="66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mic Sans MS" panose="030F0702030302020204" pitchFamily="66" charset="0"/>
                        </a:rPr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mic Sans MS" panose="030F0702030302020204" pitchFamily="66" charset="0"/>
                        </a:rPr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rgbClr val="00B050"/>
                          </a:solidFill>
                          <a:latin typeface="Comic Sans MS" panose="030F0702030302020204" pitchFamily="66" charset="0"/>
                          <a:sym typeface="Wingdings 2" panose="05020102010507070707" pitchFamily="18" charset="2"/>
                        </a:rPr>
                        <a:t></a:t>
                      </a:r>
                      <a:endParaRPr lang="en-US" sz="2800" b="1" dirty="0">
                        <a:solidFill>
                          <a:srgbClr val="00B050"/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9298082"/>
                  </a:ext>
                </a:extLst>
              </a:tr>
              <a:tr h="51673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mic Sans MS" panose="030F0702030302020204" pitchFamily="66" charset="0"/>
                        </a:rPr>
                        <a:t>Presentation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mic Sans MS" panose="030F0702030302020204" pitchFamily="66" charset="0"/>
                        </a:rPr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mic Sans MS" panose="030F0702030302020204" pitchFamily="66" charset="0"/>
                        </a:rPr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>
                        <a:latin typeface="Comic Sans MS" panose="030F0702030302020204" pitchFamily="66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dirty="0">
                          <a:solidFill>
                            <a:srgbClr val="00B050"/>
                          </a:solidFill>
                          <a:latin typeface="Comic Sans MS" panose="030F0702030302020204" pitchFamily="66" charset="0"/>
                          <a:sym typeface="Wingdings 2" panose="05020102010507070707" pitchFamily="18" charset="2"/>
                        </a:rPr>
                        <a:t></a:t>
                      </a:r>
                      <a:endParaRPr lang="en-US" sz="2400" b="1" dirty="0">
                        <a:solidFill>
                          <a:srgbClr val="00B050"/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65097496"/>
                  </a:ext>
                </a:extLst>
              </a:tr>
              <a:tr h="51673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mic Sans MS" panose="030F0702030302020204" pitchFamily="66" charset="0"/>
                        </a:rPr>
                        <a:t>Report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mic Sans MS" panose="030F0702030302020204" pitchFamily="66" charset="0"/>
                        </a:rPr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mic Sans MS" panose="030F0702030302020204" pitchFamily="66" charset="0"/>
                        </a:rPr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mic Sans MS" panose="030F0702030302020204" pitchFamily="66" charset="0"/>
                        </a:rPr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dirty="0">
                          <a:solidFill>
                            <a:srgbClr val="00B050"/>
                          </a:solidFill>
                          <a:latin typeface="Comic Sans MS" panose="030F0702030302020204" pitchFamily="66" charset="0"/>
                          <a:sym typeface="Wingdings 2" panose="05020102010507070707" pitchFamily="18" charset="2"/>
                        </a:rPr>
                        <a:t></a:t>
                      </a:r>
                      <a:endParaRPr lang="en-US" sz="2400" b="1" dirty="0">
                        <a:solidFill>
                          <a:srgbClr val="00B050"/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802164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44740963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CAF18129-59AD-CBA6-3E12-8C900707B0B5}"/>
              </a:ext>
            </a:extLst>
          </p:cNvPr>
          <p:cNvSpPr/>
          <p:nvPr/>
        </p:nvSpPr>
        <p:spPr>
          <a:xfrm>
            <a:off x="5075186" y="-742950"/>
            <a:ext cx="10850613" cy="825851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8079016-57E9-5F1A-180D-D35B7DCB4B8F}"/>
              </a:ext>
            </a:extLst>
          </p:cNvPr>
          <p:cNvSpPr/>
          <p:nvPr/>
        </p:nvSpPr>
        <p:spPr>
          <a:xfrm>
            <a:off x="-2603088" y="-1270000"/>
            <a:ext cx="5342774" cy="98552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524A779-A676-1C9B-76FB-D40213D579C9}"/>
              </a:ext>
            </a:extLst>
          </p:cNvPr>
          <p:cNvSpPr/>
          <p:nvPr/>
        </p:nvSpPr>
        <p:spPr>
          <a:xfrm>
            <a:off x="5130755" y="2742583"/>
            <a:ext cx="2568001" cy="158305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omic Sans MS" panose="030F0702030302020204" pitchFamily="66" charset="0"/>
              </a:rPr>
              <a:t>Authentication Server</a:t>
            </a:r>
          </a:p>
        </p:txBody>
      </p:sp>
      <p:pic>
        <p:nvPicPr>
          <p:cNvPr id="1028" name="Picture 4" descr="Database Png Icon #244761 - Free Icons Library">
            <a:extLst>
              <a:ext uri="{FF2B5EF4-FFF2-40B4-BE49-F238E27FC236}">
                <a16:creationId xmlns:a16="http://schemas.microsoft.com/office/drawing/2014/main" id="{A290A6B2-A907-5318-CB83-E60A97B756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1446" y="5310986"/>
            <a:ext cx="892259" cy="1100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10CFBDC8-8DA3-C04B-A73E-AD1CEC7F923B}"/>
              </a:ext>
            </a:extLst>
          </p:cNvPr>
          <p:cNvSpPr/>
          <p:nvPr/>
        </p:nvSpPr>
        <p:spPr>
          <a:xfrm>
            <a:off x="8927065" y="5147154"/>
            <a:ext cx="1831084" cy="137159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omic Sans MS" panose="030F0702030302020204" pitchFamily="66" charset="0"/>
              </a:rPr>
              <a:t>Invoice </a:t>
            </a:r>
          </a:p>
          <a:p>
            <a:pPr algn="ctr"/>
            <a:r>
              <a:rPr lang="en-US" dirty="0">
                <a:latin typeface="Comic Sans MS" panose="030F0702030302020204" pitchFamily="66" charset="0"/>
              </a:rPr>
              <a:t>Service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FB1BBA6F-36BA-0FA8-7692-6688F041A2FB}"/>
              </a:ext>
            </a:extLst>
          </p:cNvPr>
          <p:cNvSpPr/>
          <p:nvPr/>
        </p:nvSpPr>
        <p:spPr>
          <a:xfrm>
            <a:off x="8960947" y="673697"/>
            <a:ext cx="1831084" cy="137159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omic Sans MS" panose="030F0702030302020204" pitchFamily="66" charset="0"/>
              </a:rPr>
              <a:t>Product Service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DFFFDD51-A042-F947-5F5D-ACAF8EC68118}"/>
              </a:ext>
            </a:extLst>
          </p:cNvPr>
          <p:cNvSpPr/>
          <p:nvPr/>
        </p:nvSpPr>
        <p:spPr>
          <a:xfrm>
            <a:off x="9084445" y="2899550"/>
            <a:ext cx="1831084" cy="137159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omic Sans MS" panose="030F0702030302020204" pitchFamily="66" charset="0"/>
              </a:rPr>
              <a:t>Customer</a:t>
            </a:r>
          </a:p>
          <a:p>
            <a:pPr algn="ctr"/>
            <a:r>
              <a:rPr lang="en-US" dirty="0">
                <a:latin typeface="Comic Sans MS" panose="030F0702030302020204" pitchFamily="66" charset="0"/>
              </a:rPr>
              <a:t>Service</a:t>
            </a:r>
          </a:p>
        </p:txBody>
      </p:sp>
      <p:pic>
        <p:nvPicPr>
          <p:cNvPr id="8" name="Picture 4" descr="Database Png Icon #244761 - Free Icons Library">
            <a:extLst>
              <a:ext uri="{FF2B5EF4-FFF2-40B4-BE49-F238E27FC236}">
                <a16:creationId xmlns:a16="http://schemas.microsoft.com/office/drawing/2014/main" id="{FA2C1B26-9B71-693C-E2B6-12EF5F0CB7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2973" y="150721"/>
            <a:ext cx="573742" cy="707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Database Png Icon #244761 - Free Icons Library">
            <a:extLst>
              <a:ext uri="{FF2B5EF4-FFF2-40B4-BE49-F238E27FC236}">
                <a16:creationId xmlns:a16="http://schemas.microsoft.com/office/drawing/2014/main" id="{E2E8A5DE-7DF3-EC0D-EA20-697E7C2ADC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6433" y="4603229"/>
            <a:ext cx="573742" cy="707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Free Icon | Hacker">
            <a:extLst>
              <a:ext uri="{FF2B5EF4-FFF2-40B4-BE49-F238E27FC236}">
                <a16:creationId xmlns:a16="http://schemas.microsoft.com/office/drawing/2014/main" id="{3F6200D9-8894-0B46-FE5A-DAF165D3BD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2782" y="504599"/>
            <a:ext cx="1100673" cy="1100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Database Png Icon #244761 - Free Icons Library">
            <a:extLst>
              <a:ext uri="{FF2B5EF4-FFF2-40B4-BE49-F238E27FC236}">
                <a16:creationId xmlns:a16="http://schemas.microsoft.com/office/drawing/2014/main" id="{465819FD-7603-9733-40A8-086050BF82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62432" y="2330971"/>
            <a:ext cx="573742" cy="707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Arrow: Right 13">
            <a:extLst>
              <a:ext uri="{FF2B5EF4-FFF2-40B4-BE49-F238E27FC236}">
                <a16:creationId xmlns:a16="http://schemas.microsoft.com/office/drawing/2014/main" id="{E68B7ED5-94CE-AD40-F94E-AE5E83B4BAC0}"/>
              </a:ext>
            </a:extLst>
          </p:cNvPr>
          <p:cNvSpPr/>
          <p:nvPr/>
        </p:nvSpPr>
        <p:spPr>
          <a:xfrm rot="19858254">
            <a:off x="10488707" y="552748"/>
            <a:ext cx="538883" cy="157378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mic Sans MS" panose="030F0702030302020204" pitchFamily="66" charset="0"/>
            </a:endParaRP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39FB8AEC-C857-06F6-DC4B-392DD23A71CA}"/>
              </a:ext>
            </a:extLst>
          </p:cNvPr>
          <p:cNvSpPr/>
          <p:nvPr/>
        </p:nvSpPr>
        <p:spPr>
          <a:xfrm rot="8953420">
            <a:off x="10641107" y="705148"/>
            <a:ext cx="538883" cy="157378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mic Sans MS" panose="030F0702030302020204" pitchFamily="66" charset="0"/>
            </a:endParaRP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94DE4359-17FA-5F16-DA8D-6D5BC8D3EFE5}"/>
              </a:ext>
            </a:extLst>
          </p:cNvPr>
          <p:cNvSpPr/>
          <p:nvPr/>
        </p:nvSpPr>
        <p:spPr>
          <a:xfrm rot="19858254">
            <a:off x="10592109" y="2764229"/>
            <a:ext cx="538883" cy="157378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mic Sans MS" panose="030F0702030302020204" pitchFamily="66" charset="0"/>
            </a:endParaRPr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79CDD2A2-4D7F-C30E-D2D0-13F4524BA1B1}"/>
              </a:ext>
            </a:extLst>
          </p:cNvPr>
          <p:cNvSpPr/>
          <p:nvPr/>
        </p:nvSpPr>
        <p:spPr>
          <a:xfrm rot="8953420">
            <a:off x="10744509" y="2916629"/>
            <a:ext cx="538883" cy="157378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mic Sans MS" panose="030F0702030302020204" pitchFamily="66" charset="0"/>
            </a:endParaRP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2039EABC-A6CB-B252-300E-7759D79464F9}"/>
              </a:ext>
            </a:extLst>
          </p:cNvPr>
          <p:cNvSpPr/>
          <p:nvPr/>
        </p:nvSpPr>
        <p:spPr>
          <a:xfrm rot="19858254">
            <a:off x="10519628" y="5099405"/>
            <a:ext cx="538883" cy="157378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mic Sans MS" panose="030F0702030302020204" pitchFamily="66" charset="0"/>
            </a:endParaRPr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A9A5D54A-5134-E755-E59C-1DFF6634B354}"/>
              </a:ext>
            </a:extLst>
          </p:cNvPr>
          <p:cNvSpPr/>
          <p:nvPr/>
        </p:nvSpPr>
        <p:spPr>
          <a:xfrm rot="8953420">
            <a:off x="10672028" y="5251805"/>
            <a:ext cx="538883" cy="157378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mic Sans MS" panose="030F0702030302020204" pitchFamily="66" charset="0"/>
            </a:endParaRP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6B747970-4379-B509-8D2B-11EED59861B1}"/>
              </a:ext>
            </a:extLst>
          </p:cNvPr>
          <p:cNvSpPr/>
          <p:nvPr/>
        </p:nvSpPr>
        <p:spPr>
          <a:xfrm rot="15205432">
            <a:off x="6739029" y="4805233"/>
            <a:ext cx="538883" cy="157378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mic Sans MS" panose="030F0702030302020204" pitchFamily="66" charset="0"/>
            </a:endParaRPr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9314DE51-3437-6418-3036-20807F7DDA0F}"/>
              </a:ext>
            </a:extLst>
          </p:cNvPr>
          <p:cNvSpPr/>
          <p:nvPr/>
        </p:nvSpPr>
        <p:spPr>
          <a:xfrm rot="4300598">
            <a:off x="6891429" y="4957633"/>
            <a:ext cx="538883" cy="157378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mic Sans MS" panose="030F0702030302020204" pitchFamily="66" charset="0"/>
            </a:endParaRPr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B47B44EF-3CDE-015F-A4B5-A7EFD6C0423E}"/>
              </a:ext>
            </a:extLst>
          </p:cNvPr>
          <p:cNvSpPr/>
          <p:nvPr/>
        </p:nvSpPr>
        <p:spPr>
          <a:xfrm rot="19858254">
            <a:off x="7190575" y="1933354"/>
            <a:ext cx="1794914" cy="223883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mic Sans MS" panose="030F0702030302020204" pitchFamily="66" charset="0"/>
            </a:endParaRPr>
          </a:p>
        </p:txBody>
      </p: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8B410B51-716E-0B77-4A47-803301B38D5D}"/>
              </a:ext>
            </a:extLst>
          </p:cNvPr>
          <p:cNvSpPr/>
          <p:nvPr/>
        </p:nvSpPr>
        <p:spPr>
          <a:xfrm rot="9000163">
            <a:off x="7296407" y="2165396"/>
            <a:ext cx="1794914" cy="189886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mic Sans MS" panose="030F0702030302020204" pitchFamily="66" charset="0"/>
            </a:endParaRPr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C50D2B28-B338-34FE-9875-634FFB85FD76}"/>
              </a:ext>
            </a:extLst>
          </p:cNvPr>
          <p:cNvSpPr/>
          <p:nvPr/>
        </p:nvSpPr>
        <p:spPr>
          <a:xfrm rot="2394011">
            <a:off x="7711985" y="4488734"/>
            <a:ext cx="1794914" cy="223883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25" name="Arrow: Right 24">
            <a:extLst>
              <a:ext uri="{FF2B5EF4-FFF2-40B4-BE49-F238E27FC236}">
                <a16:creationId xmlns:a16="http://schemas.microsoft.com/office/drawing/2014/main" id="{8841C5B0-C6F2-33F7-0E6D-8BEBE8AD12BA}"/>
              </a:ext>
            </a:extLst>
          </p:cNvPr>
          <p:cNvSpPr/>
          <p:nvPr/>
        </p:nvSpPr>
        <p:spPr>
          <a:xfrm rot="13200745">
            <a:off x="7498606" y="4740404"/>
            <a:ext cx="1794914" cy="189886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mic Sans MS" panose="030F0702030302020204" pitchFamily="66" charset="0"/>
            </a:endParaRPr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A3EDD73B-622D-6AA0-CF3A-CD0905F70228}"/>
              </a:ext>
            </a:extLst>
          </p:cNvPr>
          <p:cNvSpPr/>
          <p:nvPr/>
        </p:nvSpPr>
        <p:spPr>
          <a:xfrm rot="10800000">
            <a:off x="7590469" y="3559767"/>
            <a:ext cx="1421010" cy="201339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mic Sans MS" panose="030F0702030302020204" pitchFamily="66" charset="0"/>
            </a:endParaRPr>
          </a:p>
        </p:txBody>
      </p:sp>
      <p:sp>
        <p:nvSpPr>
          <p:cNvPr id="28" name="Arrow: Right 27">
            <a:extLst>
              <a:ext uri="{FF2B5EF4-FFF2-40B4-BE49-F238E27FC236}">
                <a16:creationId xmlns:a16="http://schemas.microsoft.com/office/drawing/2014/main" id="{D2254B69-EAE5-C070-4D3A-8E73D5B54F92}"/>
              </a:ext>
            </a:extLst>
          </p:cNvPr>
          <p:cNvSpPr/>
          <p:nvPr/>
        </p:nvSpPr>
        <p:spPr>
          <a:xfrm>
            <a:off x="7626952" y="3357679"/>
            <a:ext cx="1421010" cy="201339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mic Sans MS" panose="030F0702030302020204" pitchFamily="66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763D631-2250-349F-4FD0-6A7C84786F96}"/>
              </a:ext>
            </a:extLst>
          </p:cNvPr>
          <p:cNvSpPr txBox="1"/>
          <p:nvPr/>
        </p:nvSpPr>
        <p:spPr>
          <a:xfrm>
            <a:off x="7005801" y="417104"/>
            <a:ext cx="13548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B0F0"/>
                </a:solidFill>
                <a:latin typeface="Comic Sans MS" panose="030F0702030302020204" pitchFamily="66" charset="0"/>
              </a:rPr>
              <a:t>Server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2CC966C-1033-F4AB-83EE-FECDF10A0C36}"/>
              </a:ext>
            </a:extLst>
          </p:cNvPr>
          <p:cNvSpPr txBox="1"/>
          <p:nvPr/>
        </p:nvSpPr>
        <p:spPr>
          <a:xfrm>
            <a:off x="333340" y="55139"/>
            <a:ext cx="11641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mic Sans MS" panose="030F0702030302020204" pitchFamily="66" charset="0"/>
              </a:rPr>
              <a:t>Client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1BC09BC-9107-7A49-3499-7F8BC805D6A2}"/>
              </a:ext>
            </a:extLst>
          </p:cNvPr>
          <p:cNvSpPr txBox="1"/>
          <p:nvPr/>
        </p:nvSpPr>
        <p:spPr>
          <a:xfrm>
            <a:off x="3264494" y="62985"/>
            <a:ext cx="16818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Comic Sans MS" panose="030F0702030302020204" pitchFamily="66" charset="0"/>
              </a:rPr>
              <a:t>Intruder</a:t>
            </a:r>
          </a:p>
        </p:txBody>
      </p:sp>
      <p:sp>
        <p:nvSpPr>
          <p:cNvPr id="32" name="Arrow: Right 31">
            <a:extLst>
              <a:ext uri="{FF2B5EF4-FFF2-40B4-BE49-F238E27FC236}">
                <a16:creationId xmlns:a16="http://schemas.microsoft.com/office/drawing/2014/main" id="{8668CFF8-9BEC-E813-CA8B-D576040826D3}"/>
              </a:ext>
            </a:extLst>
          </p:cNvPr>
          <p:cNvSpPr/>
          <p:nvPr/>
        </p:nvSpPr>
        <p:spPr>
          <a:xfrm>
            <a:off x="2831195" y="3133796"/>
            <a:ext cx="2186701" cy="627310"/>
          </a:xfrm>
          <a:prstGeom prst="rightArrow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33" name="Arrow: Right 32">
            <a:extLst>
              <a:ext uri="{FF2B5EF4-FFF2-40B4-BE49-F238E27FC236}">
                <a16:creationId xmlns:a16="http://schemas.microsoft.com/office/drawing/2014/main" id="{4CB8A2D9-CD9F-F78F-6276-1115D090AAB8}"/>
              </a:ext>
            </a:extLst>
          </p:cNvPr>
          <p:cNvSpPr/>
          <p:nvPr/>
        </p:nvSpPr>
        <p:spPr>
          <a:xfrm rot="10800000">
            <a:off x="2810076" y="3761106"/>
            <a:ext cx="2186701" cy="627310"/>
          </a:xfrm>
          <a:prstGeom prst="rightArrow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9FE187E-4DF5-A2FC-D29A-E5BCFFCB46EE}"/>
              </a:ext>
            </a:extLst>
          </p:cNvPr>
          <p:cNvSpPr txBox="1"/>
          <p:nvPr/>
        </p:nvSpPr>
        <p:spPr>
          <a:xfrm>
            <a:off x="3352073" y="2930137"/>
            <a:ext cx="13388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mic Sans MS" panose="030F0702030302020204" pitchFamily="66" charset="0"/>
              </a:rPr>
              <a:t>Request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22CD3E2-12D3-BDE1-56C3-531DFDC499CC}"/>
              </a:ext>
            </a:extLst>
          </p:cNvPr>
          <p:cNvSpPr txBox="1"/>
          <p:nvPr/>
        </p:nvSpPr>
        <p:spPr>
          <a:xfrm>
            <a:off x="3369421" y="4130410"/>
            <a:ext cx="13724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mic Sans MS" panose="030F0702030302020204" pitchFamily="66" charset="0"/>
              </a:rPr>
              <a:t>Respond</a:t>
            </a:r>
          </a:p>
        </p:txBody>
      </p:sp>
      <p:sp>
        <p:nvSpPr>
          <p:cNvPr id="36" name="Arrow: Right 35">
            <a:extLst>
              <a:ext uri="{FF2B5EF4-FFF2-40B4-BE49-F238E27FC236}">
                <a16:creationId xmlns:a16="http://schemas.microsoft.com/office/drawing/2014/main" id="{B754D249-12AA-85DE-1B8B-08271528A616}"/>
              </a:ext>
            </a:extLst>
          </p:cNvPr>
          <p:cNvSpPr/>
          <p:nvPr/>
        </p:nvSpPr>
        <p:spPr>
          <a:xfrm rot="4300598">
            <a:off x="4002280" y="2252510"/>
            <a:ext cx="1452398" cy="282485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mic Sans MS" panose="030F0702030302020204" pitchFamily="66" charset="0"/>
            </a:endParaRPr>
          </a:p>
        </p:txBody>
      </p:sp>
      <p:sp>
        <p:nvSpPr>
          <p:cNvPr id="37" name="Arrow: Right 36">
            <a:extLst>
              <a:ext uri="{FF2B5EF4-FFF2-40B4-BE49-F238E27FC236}">
                <a16:creationId xmlns:a16="http://schemas.microsoft.com/office/drawing/2014/main" id="{C71D4AE7-9D0C-229F-757D-9E207F8E079B}"/>
              </a:ext>
            </a:extLst>
          </p:cNvPr>
          <p:cNvSpPr/>
          <p:nvPr/>
        </p:nvSpPr>
        <p:spPr>
          <a:xfrm rot="6574142">
            <a:off x="2575532" y="2250288"/>
            <a:ext cx="1452398" cy="282485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mic Sans MS" panose="030F0702030302020204" pitchFamily="66" charset="0"/>
            </a:endParaRPr>
          </a:p>
        </p:txBody>
      </p:sp>
      <p:pic>
        <p:nvPicPr>
          <p:cNvPr id="1048" name="Picture 24" descr="Customer Icon #254520 - Free Icons Library">
            <a:extLst>
              <a:ext uri="{FF2B5EF4-FFF2-40B4-BE49-F238E27FC236}">
                <a16:creationId xmlns:a16="http://schemas.microsoft.com/office/drawing/2014/main" id="{3409E466-DAB9-12F3-CB62-4556E6ED4C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581" y="2086648"/>
            <a:ext cx="1446371" cy="13518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2" name="Picture 28" descr="Seller Icon #301900 - Free Icons Library">
            <a:extLst>
              <a:ext uri="{FF2B5EF4-FFF2-40B4-BE49-F238E27FC236}">
                <a16:creationId xmlns:a16="http://schemas.microsoft.com/office/drawing/2014/main" id="{26529F1B-7C42-0FE3-D33F-74CB330321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906" y="3692168"/>
            <a:ext cx="1348323" cy="1272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8" name="Picture 34" descr="Admin 3D Illustration Icon 9636683 PNG">
            <a:extLst>
              <a:ext uri="{FF2B5EF4-FFF2-40B4-BE49-F238E27FC236}">
                <a16:creationId xmlns:a16="http://schemas.microsoft.com/office/drawing/2014/main" id="{7DCF9E0E-6684-60E5-8038-8FBAB50804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045" y="5310986"/>
            <a:ext cx="1317452" cy="1317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0" name="Picture 36" descr="guest icon, avatar icon">
            <a:extLst>
              <a:ext uri="{FF2B5EF4-FFF2-40B4-BE49-F238E27FC236}">
                <a16:creationId xmlns:a16="http://schemas.microsoft.com/office/drawing/2014/main" id="{FD01B8E3-8F73-B8DC-D53E-647F16DF92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581" y="718122"/>
            <a:ext cx="1228763" cy="1228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4BE6C117-855E-767A-D05F-2DA7F65D2603}"/>
              </a:ext>
            </a:extLst>
          </p:cNvPr>
          <p:cNvSpPr txBox="1"/>
          <p:nvPr/>
        </p:nvSpPr>
        <p:spPr>
          <a:xfrm>
            <a:off x="1535816" y="1174830"/>
            <a:ext cx="813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mic Sans MS" panose="030F0702030302020204" pitchFamily="66" charset="0"/>
              </a:rPr>
              <a:t>Guest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1EAFB4B-EC65-F766-32E6-A5F45F43E07A}"/>
              </a:ext>
            </a:extLst>
          </p:cNvPr>
          <p:cNvSpPr txBox="1"/>
          <p:nvPr/>
        </p:nvSpPr>
        <p:spPr>
          <a:xfrm>
            <a:off x="1593825" y="2949130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mic Sans MS" panose="030F0702030302020204" pitchFamily="66" charset="0"/>
              </a:rPr>
              <a:t>Customer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682FD44-E4FE-A5C8-64F7-DCF45364BFB9}"/>
              </a:ext>
            </a:extLst>
          </p:cNvPr>
          <p:cNvSpPr txBox="1"/>
          <p:nvPr/>
        </p:nvSpPr>
        <p:spPr>
          <a:xfrm>
            <a:off x="1620207" y="4144964"/>
            <a:ext cx="840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mic Sans MS" panose="030F0702030302020204" pitchFamily="66" charset="0"/>
              </a:rPr>
              <a:t>Seller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ADEEC64-9E14-0675-26DC-1BDADC46FF33}"/>
              </a:ext>
            </a:extLst>
          </p:cNvPr>
          <p:cNvSpPr txBox="1"/>
          <p:nvPr/>
        </p:nvSpPr>
        <p:spPr>
          <a:xfrm>
            <a:off x="1603798" y="5827190"/>
            <a:ext cx="853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mic Sans MS" panose="030F0702030302020204" pitchFamily="66" charset="0"/>
              </a:rPr>
              <a:t>Admin</a:t>
            </a:r>
          </a:p>
        </p:txBody>
      </p:sp>
    </p:spTree>
    <p:extLst>
      <p:ext uri="{BB962C8B-B14F-4D97-AF65-F5344CB8AC3E}">
        <p14:creationId xmlns:p14="http://schemas.microsoft.com/office/powerpoint/2010/main" val="3677727487"/>
      </p:ext>
    </p:extLst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Abstract White Background Geometric Texture Stock Illustration - Download  Image Now - Textured, Backgrounds, White Background - iStock">
            <a:extLst>
              <a:ext uri="{FF2B5EF4-FFF2-40B4-BE49-F238E27FC236}">
                <a16:creationId xmlns:a16="http://schemas.microsoft.com/office/drawing/2014/main" id="{4C1CC8DB-4AC5-73C8-F0E1-11629F0A07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5255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7A8C3D-5060-90C3-E081-3A28EB31C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4862" y="65087"/>
            <a:ext cx="2962275" cy="1325563"/>
          </a:xfrm>
        </p:spPr>
        <p:txBody>
          <a:bodyPr>
            <a:normAutofit/>
          </a:bodyPr>
          <a:lstStyle/>
          <a:p>
            <a:r>
              <a:rPr lang="en-US" sz="6000" dirty="0">
                <a:solidFill>
                  <a:srgbClr val="FF0000"/>
                </a:solidFill>
                <a:latin typeface="Comic Sans MS" panose="030F0702030302020204" pitchFamily="66" charset="0"/>
              </a:rPr>
              <a:t>Assets: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03E77A-808B-E26C-901B-49D9896FFE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1550" y="1390650"/>
            <a:ext cx="10706100" cy="4943475"/>
          </a:xfrm>
        </p:spPr>
        <p:txBody>
          <a:bodyPr>
            <a:normAutofit fontScale="92500" lnSpcReduction="10000"/>
          </a:bodyPr>
          <a:lstStyle/>
          <a:p>
            <a:r>
              <a:rPr lang="en-US" sz="4000" dirty="0">
                <a:latin typeface="Comic Sans MS" panose="030F0702030302020204" pitchFamily="66" charset="0"/>
              </a:rPr>
              <a:t>User</a:t>
            </a:r>
            <a:r>
              <a:rPr lang="en-US" sz="4000" b="0" i="0" dirty="0">
                <a:effectLst/>
                <a:latin typeface="Comic Sans MS" panose="030F0702030302020204" pitchFamily="66" charset="0"/>
              </a:rPr>
              <a:t> information: usernames, email, addresses, passwords, payment information,.. </a:t>
            </a:r>
          </a:p>
          <a:p>
            <a:endParaRPr lang="en-US" sz="1900" b="0" i="0" dirty="0">
              <a:effectLst/>
              <a:latin typeface="Comic Sans MS" panose="030F0702030302020204" pitchFamily="66" charset="0"/>
            </a:endParaRPr>
          </a:p>
          <a:p>
            <a:r>
              <a:rPr lang="en-US" sz="4000" b="0" i="0" dirty="0">
                <a:effectLst/>
                <a:latin typeface="Comic Sans MS" panose="030F0702030302020204" pitchFamily="66" charset="0"/>
              </a:rPr>
              <a:t>Transaction data: orders, products, prices, shipping information, and payment details. </a:t>
            </a:r>
          </a:p>
          <a:p>
            <a:endParaRPr lang="en-US" sz="1800" b="0" i="0" dirty="0">
              <a:effectLst/>
              <a:latin typeface="Comic Sans MS" panose="030F0702030302020204" pitchFamily="66" charset="0"/>
            </a:endParaRPr>
          </a:p>
          <a:p>
            <a:r>
              <a:rPr lang="en-US" sz="4000" b="0" i="0" dirty="0">
                <a:effectLst/>
                <a:latin typeface="Comic Sans MS" panose="030F0702030302020204" pitchFamily="66" charset="0"/>
              </a:rPr>
              <a:t>System and database: servers, applications, databases, and system infrastructure.</a:t>
            </a:r>
          </a:p>
          <a:p>
            <a:endParaRPr lang="en-US" sz="1800" b="0" i="0" dirty="0">
              <a:effectLst/>
              <a:latin typeface="Comic Sans MS" panose="030F0702030302020204" pitchFamily="66" charset="0"/>
            </a:endParaRPr>
          </a:p>
          <a:p>
            <a:r>
              <a:rPr lang="en-US" sz="4000" b="0" i="0" dirty="0">
                <a:effectLst/>
                <a:latin typeface="Comic Sans MS" panose="030F0702030302020204" pitchFamily="66" charset="0"/>
              </a:rPr>
              <a:t>Access rights and authorization</a:t>
            </a:r>
            <a:endParaRPr lang="en-US" sz="40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1852835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Abstract White Background Geometric Texture Stock Illustration - Download  Image Now - Textured, Backgrounds, White Background - iStock">
            <a:extLst>
              <a:ext uri="{FF2B5EF4-FFF2-40B4-BE49-F238E27FC236}">
                <a16:creationId xmlns:a16="http://schemas.microsoft.com/office/drawing/2014/main" id="{13F33FEA-1B57-F0AB-18E6-4AC52F69DE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5255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F95541E-EF91-28AE-7C6D-68EC6A257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200" b="1" dirty="0">
                <a:solidFill>
                  <a:srgbClr val="FF0000"/>
                </a:solidFill>
                <a:latin typeface="Comic Sans MS" panose="030F0702030302020204" pitchFamily="66" charset="0"/>
              </a:rPr>
              <a:t>Security goal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607011-740C-14AF-82E1-CD62820EEB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94665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4400" b="0" i="0" dirty="0">
                <a:effectLst/>
                <a:latin typeface="Comic Sans MS" panose="030F0702030302020204" pitchFamily="66" charset="0"/>
              </a:rPr>
              <a:t>Confidentiality</a:t>
            </a:r>
          </a:p>
          <a:p>
            <a:pPr>
              <a:lnSpc>
                <a:spcPct val="100000"/>
              </a:lnSpc>
            </a:pPr>
            <a:r>
              <a:rPr lang="en-US" sz="4400" b="0" i="0" dirty="0">
                <a:effectLst/>
                <a:latin typeface="Comic Sans MS" panose="030F0702030302020204" pitchFamily="66" charset="0"/>
              </a:rPr>
              <a:t>Authentication user</a:t>
            </a:r>
            <a:endParaRPr lang="en-US" sz="4400" dirty="0">
              <a:latin typeface="Comic Sans MS" panose="030F0702030302020204" pitchFamily="66" charset="0"/>
            </a:endParaRPr>
          </a:p>
          <a:p>
            <a:pPr>
              <a:lnSpc>
                <a:spcPct val="100000"/>
              </a:lnSpc>
            </a:pPr>
            <a:r>
              <a:rPr lang="en-US" sz="4400" b="0" i="0" dirty="0">
                <a:effectLst/>
                <a:latin typeface="Comic Sans MS" panose="030F0702030302020204" pitchFamily="66" charset="0"/>
              </a:rPr>
              <a:t>Authentication server</a:t>
            </a:r>
          </a:p>
          <a:p>
            <a:pPr>
              <a:lnSpc>
                <a:spcPct val="100000"/>
              </a:lnSpc>
            </a:pPr>
            <a:r>
              <a:rPr lang="en-US" sz="4400" b="0" i="0" dirty="0">
                <a:effectLst/>
                <a:latin typeface="Comic Sans MS" panose="030F0702030302020204" pitchFamily="66" charset="0"/>
              </a:rPr>
              <a:t>Authorization</a:t>
            </a:r>
            <a:endParaRPr lang="en-US" sz="4400" dirty="0">
              <a:latin typeface="Comic Sans MS" panose="030F0702030302020204" pitchFamily="66" charset="0"/>
            </a:endParaRPr>
          </a:p>
          <a:p>
            <a:pPr>
              <a:lnSpc>
                <a:spcPct val="100000"/>
              </a:lnSpc>
            </a:pPr>
            <a:r>
              <a:rPr lang="en-US" sz="4400" dirty="0">
                <a:latin typeface="Comic Sans MS" panose="030F0702030302020204" pitchFamily="66" charset="0"/>
              </a:rPr>
              <a:t>Data i</a:t>
            </a:r>
            <a:r>
              <a:rPr lang="en-US" sz="4400" b="0" i="0" dirty="0">
                <a:effectLst/>
                <a:latin typeface="Comic Sans MS" panose="030F0702030302020204" pitchFamily="66" charset="0"/>
              </a:rPr>
              <a:t>ntegrity</a:t>
            </a:r>
          </a:p>
          <a:p>
            <a:pPr>
              <a:lnSpc>
                <a:spcPct val="100000"/>
              </a:lnSpc>
            </a:pPr>
            <a:r>
              <a:rPr lang="en-US" sz="4400" b="0" i="0" dirty="0">
                <a:effectLst/>
                <a:latin typeface="Comic Sans MS" panose="030F0702030302020204" pitchFamily="66" charset="0"/>
              </a:rPr>
              <a:t>Secure session management</a:t>
            </a:r>
            <a:endParaRPr lang="en-US" sz="44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9401274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Abstract White Background Geometric Texture Stock Illustration - Download  Image Now - Textured, Backgrounds, White Background - iStock">
            <a:extLst>
              <a:ext uri="{FF2B5EF4-FFF2-40B4-BE49-F238E27FC236}">
                <a16:creationId xmlns:a16="http://schemas.microsoft.com/office/drawing/2014/main" id="{93866508-A6AC-567E-3E61-69C385630C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5255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utoShape 2" descr="What is JWT (JSON Web Token)? How does JWT Authentication work? - Blog -  miniOrange">
            <a:extLst>
              <a:ext uri="{FF2B5EF4-FFF2-40B4-BE49-F238E27FC236}">
                <a16:creationId xmlns:a16="http://schemas.microsoft.com/office/drawing/2014/main" id="{8B3CF967-E4D7-22F1-B4C9-2D6C8F9EA4E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anose="030F0702030302020204" pitchFamily="66" charset="0"/>
            </a:endParaRPr>
          </a:p>
        </p:txBody>
      </p:sp>
      <p:pic>
        <p:nvPicPr>
          <p:cNvPr id="2056" name="Picture 8" descr="Size Icon Computer User Image - User With Computer Icon - Free Transparent  PNG Clipart Images Download">
            <a:extLst>
              <a:ext uri="{FF2B5EF4-FFF2-40B4-BE49-F238E27FC236}">
                <a16:creationId xmlns:a16="http://schemas.microsoft.com/office/drawing/2014/main" id="{4E84E20A-2CF9-839A-4832-851400B17A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296" y="2913063"/>
            <a:ext cx="2298700" cy="1638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Computer - Free computer icons">
            <a:extLst>
              <a:ext uri="{FF2B5EF4-FFF2-40B4-BE49-F238E27FC236}">
                <a16:creationId xmlns:a16="http://schemas.microsoft.com/office/drawing/2014/main" id="{2812604F-18C4-DCA0-0399-4748EC429D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7666" y="2913063"/>
            <a:ext cx="1490663" cy="1490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B554D3D8-AB48-6ECD-49F2-2657C89950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2298700" cy="1325563"/>
          </a:xfrm>
        </p:spPr>
        <p:txBody>
          <a:bodyPr>
            <a:normAutofit fontScale="90000"/>
          </a:bodyPr>
          <a:lstStyle/>
          <a:p>
            <a:r>
              <a:rPr lang="en-US" sz="4800" b="1" dirty="0">
                <a:solidFill>
                  <a:srgbClr val="FF0000"/>
                </a:solidFill>
                <a:latin typeface="Comic Sans MS" panose="030F0702030302020204" pitchFamily="66" charset="0"/>
              </a:rPr>
              <a:t>Solution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DFD6485-D1D0-E0E6-7B26-3E7996D4DD31}"/>
              </a:ext>
            </a:extLst>
          </p:cNvPr>
          <p:cNvSpPr/>
          <p:nvPr/>
        </p:nvSpPr>
        <p:spPr>
          <a:xfrm>
            <a:off x="9180166" y="167255"/>
            <a:ext cx="2931885" cy="304686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latin typeface="Comic Sans MS" panose="030F0702030302020204" pitchFamily="66" charset="0"/>
              </a:rPr>
              <a:t>Authentication service</a:t>
            </a:r>
          </a:p>
          <a:p>
            <a:pPr algn="ctr"/>
            <a:r>
              <a:rPr lang="en-US" sz="3000" b="1" dirty="0">
                <a:latin typeface="Comic Sans MS" panose="030F0702030302020204" pitchFamily="66" charset="0"/>
              </a:rPr>
              <a:t>as JWT issuer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E82D567-7F17-6259-2F7A-E73AD8F5D473}"/>
              </a:ext>
            </a:extLst>
          </p:cNvPr>
          <p:cNvSpPr/>
          <p:nvPr/>
        </p:nvSpPr>
        <p:spPr>
          <a:xfrm>
            <a:off x="9163957" y="3538342"/>
            <a:ext cx="2931885" cy="304686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Comic Sans MS" panose="030F0702030302020204" pitchFamily="66" charset="0"/>
              </a:rPr>
              <a:t>Check the JWT signature,</a:t>
            </a:r>
          </a:p>
          <a:p>
            <a:pPr algn="ctr"/>
            <a:r>
              <a:rPr lang="en-US" sz="2800" b="1" dirty="0">
                <a:latin typeface="Comic Sans MS" panose="030F0702030302020204" pitchFamily="66" charset="0"/>
              </a:rPr>
              <a:t>Access right, Authorization</a:t>
            </a:r>
          </a:p>
          <a:p>
            <a:pPr algn="ctr"/>
            <a:endParaRPr lang="en-US" sz="2800" b="1" dirty="0">
              <a:latin typeface="Comic Sans MS" panose="030F0702030302020204" pitchFamily="66" charset="0"/>
            </a:endParaRPr>
          </a:p>
          <a:p>
            <a:pPr algn="ctr"/>
            <a:endParaRPr lang="en-US" sz="2800" b="1" dirty="0">
              <a:latin typeface="Comic Sans MS" panose="030F0702030302020204" pitchFamily="66" charset="0"/>
            </a:endParaRPr>
          </a:p>
          <a:p>
            <a:pPr algn="ctr"/>
            <a:endParaRPr lang="en-US" sz="2800" b="1" dirty="0">
              <a:latin typeface="Comic Sans MS" panose="030F0702030302020204" pitchFamily="66" charset="0"/>
            </a:endParaRP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0B1B0A98-2600-86A8-0C30-47F6BC40D892}"/>
              </a:ext>
            </a:extLst>
          </p:cNvPr>
          <p:cNvSpPr/>
          <p:nvPr/>
        </p:nvSpPr>
        <p:spPr>
          <a:xfrm>
            <a:off x="2562968" y="3581400"/>
            <a:ext cx="889299" cy="32385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mic Sans MS" panose="030F0702030302020204" pitchFamily="66" charset="0"/>
            </a:endParaRPr>
          </a:p>
        </p:txBody>
      </p:sp>
      <p:sp>
        <p:nvSpPr>
          <p:cNvPr id="11" name="Arrow: Bent 10">
            <a:extLst>
              <a:ext uri="{FF2B5EF4-FFF2-40B4-BE49-F238E27FC236}">
                <a16:creationId xmlns:a16="http://schemas.microsoft.com/office/drawing/2014/main" id="{EC0463FC-64A4-C4B4-4F01-351DA3789195}"/>
              </a:ext>
            </a:extLst>
          </p:cNvPr>
          <p:cNvSpPr/>
          <p:nvPr/>
        </p:nvSpPr>
        <p:spPr>
          <a:xfrm>
            <a:off x="3695700" y="685801"/>
            <a:ext cx="5133117" cy="2227262"/>
          </a:xfrm>
          <a:prstGeom prst="bentArrow">
            <a:avLst>
              <a:gd name="adj1" fmla="val 10853"/>
              <a:gd name="adj2" fmla="val 9177"/>
              <a:gd name="adj3" fmla="val 25000"/>
              <a:gd name="adj4" fmla="val 65988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14" name="Arrow: Bent 13">
            <a:extLst>
              <a:ext uri="{FF2B5EF4-FFF2-40B4-BE49-F238E27FC236}">
                <a16:creationId xmlns:a16="http://schemas.microsoft.com/office/drawing/2014/main" id="{20DB1624-7D76-3A69-749D-B45ABBD1D80E}"/>
              </a:ext>
            </a:extLst>
          </p:cNvPr>
          <p:cNvSpPr/>
          <p:nvPr/>
        </p:nvSpPr>
        <p:spPr>
          <a:xfrm rot="16200000">
            <a:off x="5335972" y="2910901"/>
            <a:ext cx="2023878" cy="5304417"/>
          </a:xfrm>
          <a:prstGeom prst="bentArrow">
            <a:avLst>
              <a:gd name="adj1" fmla="val 10881"/>
              <a:gd name="adj2" fmla="val 8057"/>
              <a:gd name="adj3" fmla="val 17997"/>
              <a:gd name="adj4" fmla="val 40927"/>
            </a:avLst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15" name="Arrow: Bent 14">
            <a:extLst>
              <a:ext uri="{FF2B5EF4-FFF2-40B4-BE49-F238E27FC236}">
                <a16:creationId xmlns:a16="http://schemas.microsoft.com/office/drawing/2014/main" id="{48AE6196-5792-B39D-D078-27655D0549B6}"/>
              </a:ext>
            </a:extLst>
          </p:cNvPr>
          <p:cNvSpPr/>
          <p:nvPr/>
        </p:nvSpPr>
        <p:spPr>
          <a:xfrm rot="10800000" flipH="1">
            <a:off x="4558972" y="4283950"/>
            <a:ext cx="4441145" cy="1104973"/>
          </a:xfrm>
          <a:prstGeom prst="bentArrow">
            <a:avLst>
              <a:gd name="adj1" fmla="val 16114"/>
              <a:gd name="adj2" fmla="val 16763"/>
              <a:gd name="adj3" fmla="val 17997"/>
              <a:gd name="adj4" fmla="val 82145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16" name="Arrow: Bent 15">
            <a:extLst>
              <a:ext uri="{FF2B5EF4-FFF2-40B4-BE49-F238E27FC236}">
                <a16:creationId xmlns:a16="http://schemas.microsoft.com/office/drawing/2014/main" id="{AE02C903-4DD3-7078-ABBF-F12A4FF4A7FC}"/>
              </a:ext>
            </a:extLst>
          </p:cNvPr>
          <p:cNvSpPr/>
          <p:nvPr/>
        </p:nvSpPr>
        <p:spPr>
          <a:xfrm rot="16200000" flipH="1">
            <a:off x="5948235" y="126264"/>
            <a:ext cx="1370887" cy="4441144"/>
          </a:xfrm>
          <a:prstGeom prst="bentArrow">
            <a:avLst>
              <a:gd name="adj1" fmla="val 16114"/>
              <a:gd name="adj2" fmla="val 16763"/>
              <a:gd name="adj3" fmla="val 17997"/>
              <a:gd name="adj4" fmla="val 65573"/>
            </a:avLst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D4C7EB3-6A9C-3578-220E-09F395462A38}"/>
              </a:ext>
            </a:extLst>
          </p:cNvPr>
          <p:cNvSpPr txBox="1"/>
          <p:nvPr/>
        </p:nvSpPr>
        <p:spPr>
          <a:xfrm>
            <a:off x="5259192" y="374230"/>
            <a:ext cx="36535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mic Sans MS" panose="030F0702030302020204" pitchFamily="66" charset="0"/>
              </a:rPr>
              <a:t>1. User authentication request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E9097D5-2EA4-594D-EB66-D2C9F8E2059C}"/>
              </a:ext>
            </a:extLst>
          </p:cNvPr>
          <p:cNvSpPr txBox="1"/>
          <p:nvPr/>
        </p:nvSpPr>
        <p:spPr>
          <a:xfrm>
            <a:off x="5926070" y="1358682"/>
            <a:ext cx="2573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mic Sans MS" panose="030F0702030302020204" pitchFamily="66" charset="0"/>
              </a:rPr>
              <a:t>2. JSON Web Token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B83B13D-FED2-1A68-D8DA-E45E6C6FF316}"/>
              </a:ext>
            </a:extLst>
          </p:cNvPr>
          <p:cNvSpPr txBox="1"/>
          <p:nvPr/>
        </p:nvSpPr>
        <p:spPr>
          <a:xfrm>
            <a:off x="5682030" y="4433507"/>
            <a:ext cx="28376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mic Sans MS" panose="030F0702030302020204" pitchFamily="66" charset="0"/>
              </a:rPr>
              <a:t>3. Send a request </a:t>
            </a:r>
          </a:p>
          <a:p>
            <a:r>
              <a:rPr lang="en-US" b="1" dirty="0">
                <a:latin typeface="Comic Sans MS" panose="030F0702030302020204" pitchFamily="66" charset="0"/>
              </a:rPr>
              <a:t>(Authentication header)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01F103E-6F66-66AC-E0C3-5DD0AA186E8D}"/>
              </a:ext>
            </a:extLst>
          </p:cNvPr>
          <p:cNvSpPr txBox="1"/>
          <p:nvPr/>
        </p:nvSpPr>
        <p:spPr>
          <a:xfrm>
            <a:off x="5072016" y="6042620"/>
            <a:ext cx="30588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mic Sans MS" panose="030F0702030302020204" pitchFamily="66" charset="0"/>
              </a:rPr>
              <a:t>4. Send respond to client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C742B16-E913-E852-9BBE-F07D6C36778E}"/>
              </a:ext>
            </a:extLst>
          </p:cNvPr>
          <p:cNvSpPr/>
          <p:nvPr/>
        </p:nvSpPr>
        <p:spPr>
          <a:xfrm>
            <a:off x="9317925" y="5905500"/>
            <a:ext cx="2666093" cy="552449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atin typeface="Comic Sans MS" panose="030F0702030302020204" pitchFamily="66" charset="0"/>
              </a:rPr>
              <a:t>Token validation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8E80286-AA87-127A-AB05-BFBF00B8521B}"/>
              </a:ext>
            </a:extLst>
          </p:cNvPr>
          <p:cNvSpPr txBox="1"/>
          <p:nvPr/>
        </p:nvSpPr>
        <p:spPr>
          <a:xfrm>
            <a:off x="4859277" y="3363675"/>
            <a:ext cx="20762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mic Sans MS" panose="030F0702030302020204" pitchFamily="66" charset="0"/>
              </a:rPr>
              <a:t>Client application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876EB5E-4B0C-ABEB-2E90-5265106B2DB5}"/>
              </a:ext>
            </a:extLst>
          </p:cNvPr>
          <p:cNvSpPr txBox="1"/>
          <p:nvPr/>
        </p:nvSpPr>
        <p:spPr>
          <a:xfrm>
            <a:off x="590293" y="4600110"/>
            <a:ext cx="16305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mic Sans MS" panose="030F0702030302020204" pitchFamily="66" charset="0"/>
              </a:rPr>
              <a:t>End users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6747036-EAA5-AE68-FAB0-EF461802FAAF}"/>
              </a:ext>
            </a:extLst>
          </p:cNvPr>
          <p:cNvSpPr txBox="1"/>
          <p:nvPr/>
        </p:nvSpPr>
        <p:spPr>
          <a:xfrm>
            <a:off x="2613758" y="3240643"/>
            <a:ext cx="739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mic Sans MS" panose="030F0702030302020204" pitchFamily="66" charset="0"/>
              </a:rPr>
              <a:t>Login</a:t>
            </a:r>
          </a:p>
        </p:txBody>
      </p:sp>
      <p:sp>
        <p:nvSpPr>
          <p:cNvPr id="25" name="Arrow: Down 24">
            <a:extLst>
              <a:ext uri="{FF2B5EF4-FFF2-40B4-BE49-F238E27FC236}">
                <a16:creationId xmlns:a16="http://schemas.microsoft.com/office/drawing/2014/main" id="{DA8BBC0E-20E6-B0D1-34BE-17DFB36DF709}"/>
              </a:ext>
            </a:extLst>
          </p:cNvPr>
          <p:cNvSpPr/>
          <p:nvPr/>
        </p:nvSpPr>
        <p:spPr>
          <a:xfrm>
            <a:off x="10527047" y="5323397"/>
            <a:ext cx="238125" cy="479423"/>
          </a:xfrm>
          <a:prstGeom prst="downArrow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3252489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Abstract White Background Geometric Texture Stock Illustration - Download  Image Now - Textured, Backgrounds, White Background - iStock">
            <a:extLst>
              <a:ext uri="{FF2B5EF4-FFF2-40B4-BE49-F238E27FC236}">
                <a16:creationId xmlns:a16="http://schemas.microsoft.com/office/drawing/2014/main" id="{0858A1DB-4298-FA18-A636-BF1B3E0EF6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5255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9A6E212-25CF-B770-765B-C558FE5016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i="0" dirty="0">
                <a:solidFill>
                  <a:srgbClr val="FF0000"/>
                </a:solidFill>
                <a:effectLst/>
                <a:latin typeface="Comic Sans MS" panose="030F0702030302020204" pitchFamily="66" charset="0"/>
              </a:rPr>
              <a:t>Implement</a:t>
            </a:r>
            <a:endParaRPr lang="en-US" sz="5400" b="1" dirty="0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F1D75E-2016-2EF9-1FD6-3197FF7E94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44116"/>
          </a:xfrm>
        </p:spPr>
        <p:txBody>
          <a:bodyPr>
            <a:normAutofit fontScale="92500" lnSpcReduction="10000"/>
          </a:bodyPr>
          <a:lstStyle/>
          <a:p>
            <a:pPr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3200" b="0" i="0" dirty="0">
                <a:effectLst/>
                <a:latin typeface="Comic Sans MS" panose="030F0702030302020204" pitchFamily="66" charset="0"/>
              </a:rPr>
              <a:t>Private Key: RSA 2048-bit =&gt; Sign Token</a:t>
            </a:r>
          </a:p>
          <a:p>
            <a:pPr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3200" b="0" i="0" dirty="0">
                <a:effectLst/>
                <a:latin typeface="Comic Sans MS" panose="030F0702030302020204" pitchFamily="66" charset="0"/>
              </a:rPr>
              <a:t>Public Key: Public =&gt; Verify</a:t>
            </a:r>
          </a:p>
          <a:p>
            <a:pPr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3200" b="0" i="0" dirty="0">
                <a:effectLst/>
                <a:latin typeface="Comic Sans MS" panose="030F0702030302020204" pitchFamily="66" charset="0"/>
              </a:rPr>
              <a:t>User Login: Validate -&gt; Generate Token -&gt; Write Cookie</a:t>
            </a:r>
          </a:p>
          <a:p>
            <a:pPr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3200" b="0" i="0" dirty="0">
                <a:effectLst/>
                <a:latin typeface="Comic Sans MS" panose="030F0702030302020204" pitchFamily="66" charset="0"/>
              </a:rPr>
              <a:t>Token expires = 24 hours</a:t>
            </a:r>
          </a:p>
          <a:p>
            <a:pPr>
              <a:lnSpc>
                <a:spcPct val="100000"/>
              </a:lnSpc>
            </a:pPr>
            <a:r>
              <a:rPr lang="en-US" sz="3200" dirty="0">
                <a:latin typeface="Comic Sans MS" panose="030F0702030302020204" pitchFamily="66" charset="0"/>
              </a:rPr>
              <a:t>Encrypt user password: HMAC with AES-256 4096 bit length</a:t>
            </a:r>
            <a:endParaRPr lang="en-US" sz="3200" b="0" i="0" dirty="0">
              <a:effectLst/>
              <a:latin typeface="Comic Sans MS" panose="030F0702030302020204" pitchFamily="66" charset="0"/>
            </a:endParaRPr>
          </a:p>
          <a:p>
            <a:pPr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3200" b="0" i="0" dirty="0">
                <a:effectLst/>
                <a:latin typeface="Comic Sans MS" panose="030F0702030302020204" pitchFamily="66" charset="0"/>
              </a:rPr>
              <a:t>Database: MongoDB</a:t>
            </a:r>
          </a:p>
          <a:p>
            <a:pPr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3200" b="0" i="0" dirty="0">
                <a:effectLst/>
                <a:latin typeface="Comic Sans MS" panose="030F0702030302020204" pitchFamily="66" charset="0"/>
              </a:rPr>
              <a:t>Backend: NodeJS, Express, Cookie-Parser, Body-Parser</a:t>
            </a:r>
          </a:p>
          <a:p>
            <a:pPr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3200" b="0" i="0" dirty="0">
                <a:effectLst/>
                <a:latin typeface="Comic Sans MS" panose="030F0702030302020204" pitchFamily="66" charset="0"/>
              </a:rPr>
              <a:t>Frontend: HTML, </a:t>
            </a:r>
            <a:r>
              <a:rPr lang="en-US" sz="3200" b="0" i="0" dirty="0" err="1">
                <a:effectLst/>
                <a:latin typeface="Comic Sans MS" panose="030F0702030302020204" pitchFamily="66" charset="0"/>
              </a:rPr>
              <a:t>Jquery</a:t>
            </a:r>
            <a:endParaRPr lang="en-US" sz="3200" b="0" i="0" dirty="0">
              <a:effectLst/>
              <a:latin typeface="Comic Sans MS" panose="030F0702030302020204" pitchFamily="66" charset="0"/>
            </a:endParaRPr>
          </a:p>
          <a:p>
            <a:pPr marL="0" indent="0" algn="l">
              <a:buNone/>
            </a:pPr>
            <a:endParaRPr lang="en-US" b="0" i="0" dirty="0">
              <a:effectLst/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734404785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Abstract White Background Geometric Texture Stock Illustration - Download  Image Now - Textured, Backgrounds, White Background - iStock">
            <a:extLst>
              <a:ext uri="{FF2B5EF4-FFF2-40B4-BE49-F238E27FC236}">
                <a16:creationId xmlns:a16="http://schemas.microsoft.com/office/drawing/2014/main" id="{602AE15B-708D-CF4D-04F0-32752C35D9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5255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976581C3-B984-61D7-14E9-B5F6AECE5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959100"/>
            <a:ext cx="12065000" cy="2611438"/>
          </a:xfrm>
        </p:spPr>
        <p:txBody>
          <a:bodyPr>
            <a:noAutofit/>
          </a:bodyPr>
          <a:lstStyle/>
          <a:p>
            <a:r>
              <a:rPr lang="en-US" sz="14900" dirty="0">
                <a:latin typeface="Comic Sans MS" panose="030F0702030302020204" pitchFamily="66" charset="0"/>
              </a:rPr>
              <a:t>T</a:t>
            </a:r>
            <a:r>
              <a:rPr lang="en-US" sz="14900" b="0" i="0" dirty="0">
                <a:effectLst/>
                <a:latin typeface="Comic Sans MS" panose="030F0702030302020204" pitchFamily="66" charset="0"/>
              </a:rPr>
              <a:t>esting scenario</a:t>
            </a:r>
            <a:endParaRPr lang="en-US" sz="149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8858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 descr="Abstract White Background Geometric Texture Stock Illustration - Download  Image Now - Textured, Backgrounds, White Background - iStock">
            <a:extLst>
              <a:ext uri="{FF2B5EF4-FFF2-40B4-BE49-F238E27FC236}">
                <a16:creationId xmlns:a16="http://schemas.microsoft.com/office/drawing/2014/main" id="{BE417DA9-69BF-0A02-6C70-654D420F11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5255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4" descr="Customer Icon #254520 - Free Icons Library">
            <a:extLst>
              <a:ext uri="{FF2B5EF4-FFF2-40B4-BE49-F238E27FC236}">
                <a16:creationId xmlns:a16="http://schemas.microsoft.com/office/drawing/2014/main" id="{03F5B45C-7FAC-4CB2-F785-27CC55AAA8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9254" y="2283650"/>
            <a:ext cx="1779007" cy="1662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8" descr="Seller Icon #301900 - Free Icons Library">
            <a:extLst>
              <a:ext uri="{FF2B5EF4-FFF2-40B4-BE49-F238E27FC236}">
                <a16:creationId xmlns:a16="http://schemas.microsoft.com/office/drawing/2014/main" id="{5CDC5F6B-79DD-1303-9889-464C44A82E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2634" y="2319130"/>
            <a:ext cx="1686731" cy="1591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34" descr="Admin 3D Illustration Icon 9636683 PNG">
            <a:extLst>
              <a:ext uri="{FF2B5EF4-FFF2-40B4-BE49-F238E27FC236}">
                <a16:creationId xmlns:a16="http://schemas.microsoft.com/office/drawing/2014/main" id="{DB5B4C54-CD34-DC62-4328-B982D1498B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5070" y="2354611"/>
            <a:ext cx="1591806" cy="1591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36" descr="guest icon, avatar icon">
            <a:extLst>
              <a:ext uri="{FF2B5EF4-FFF2-40B4-BE49-F238E27FC236}">
                <a16:creationId xmlns:a16="http://schemas.microsoft.com/office/drawing/2014/main" id="{F22205D8-37B2-03C4-864A-3E78ED71F4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2394735"/>
            <a:ext cx="1591806" cy="1591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6A3A68A-03F7-8643-BDCF-5121B0A0254A}"/>
              </a:ext>
            </a:extLst>
          </p:cNvPr>
          <p:cNvSpPr txBox="1"/>
          <p:nvPr/>
        </p:nvSpPr>
        <p:spPr>
          <a:xfrm>
            <a:off x="261976" y="4027307"/>
            <a:ext cx="13298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Comic Sans MS" panose="030F0702030302020204" pitchFamily="66" charset="0"/>
              </a:rPr>
              <a:t>Guest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766FD5-D1CF-67C5-4BE8-F8BECFC1F1E0}"/>
              </a:ext>
            </a:extLst>
          </p:cNvPr>
          <p:cNvSpPr txBox="1"/>
          <p:nvPr/>
        </p:nvSpPr>
        <p:spPr>
          <a:xfrm>
            <a:off x="2132170" y="4035854"/>
            <a:ext cx="20845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Comic Sans MS" panose="030F0702030302020204" pitchFamily="66" charset="0"/>
              </a:rPr>
              <a:t>Customer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9857737-08E0-C481-D1C1-940B7975AA64}"/>
              </a:ext>
            </a:extLst>
          </p:cNvPr>
          <p:cNvSpPr txBox="1"/>
          <p:nvPr/>
        </p:nvSpPr>
        <p:spPr>
          <a:xfrm>
            <a:off x="5367122" y="4061887"/>
            <a:ext cx="15722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Comic Sans MS" panose="030F0702030302020204" pitchFamily="66" charset="0"/>
              </a:rPr>
              <a:t>Seller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833C9C-6121-E7B3-AF08-CF7F7D0ADBC7}"/>
              </a:ext>
            </a:extLst>
          </p:cNvPr>
          <p:cNvSpPr txBox="1"/>
          <p:nvPr/>
        </p:nvSpPr>
        <p:spPr>
          <a:xfrm>
            <a:off x="7792728" y="3975240"/>
            <a:ext cx="14195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Comic Sans MS" panose="030F0702030302020204" pitchFamily="66" charset="0"/>
              </a:rPr>
              <a:t>Admin</a:t>
            </a:r>
          </a:p>
        </p:txBody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B3EF5A43-42E2-E757-2D6C-91A138631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b="1" dirty="0">
                <a:solidFill>
                  <a:srgbClr val="FF0000"/>
                </a:solidFill>
                <a:latin typeface="Comic Sans MS" panose="030F0702030302020204" pitchFamily="66" charset="0"/>
              </a:rPr>
              <a:t>Authentication</a:t>
            </a:r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9576E667-9337-A3FB-862B-FBBD373B23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266017"/>
            <a:ext cx="10515600" cy="1838045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Comic Sans MS" panose="030F0702030302020204" pitchFamily="66" charset="0"/>
              </a:rPr>
              <a:t>Authentication user: username, password</a:t>
            </a:r>
          </a:p>
          <a:p>
            <a:r>
              <a:rPr lang="en-US" sz="4000" dirty="0">
                <a:latin typeface="Comic Sans MS" panose="030F0702030302020204" pitchFamily="66" charset="0"/>
              </a:rPr>
              <a:t>Authentication server: token, public key</a:t>
            </a:r>
          </a:p>
        </p:txBody>
      </p:sp>
      <p:pic>
        <p:nvPicPr>
          <p:cNvPr id="2050" name="Picture 2" descr="Server PNG Images, Server Icon Free Download - Free Transparent PNG Logos">
            <a:extLst>
              <a:ext uri="{FF2B5EF4-FFF2-40B4-BE49-F238E27FC236}">
                <a16:creationId xmlns:a16="http://schemas.microsoft.com/office/drawing/2014/main" id="{E91DAA95-208D-BC4A-1531-D6ABE0FF5D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97059" y="2394735"/>
            <a:ext cx="1838046" cy="1838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164E107-CF99-463A-EC40-C4EFBE144B89}"/>
              </a:ext>
            </a:extLst>
          </p:cNvPr>
          <p:cNvSpPr txBox="1"/>
          <p:nvPr/>
        </p:nvSpPr>
        <p:spPr>
          <a:xfrm>
            <a:off x="10059830" y="4055121"/>
            <a:ext cx="16779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accent2">
                    <a:lumMod val="75000"/>
                  </a:schemeClr>
                </a:solidFill>
                <a:latin typeface="Comic Sans MS" panose="030F0702030302020204" pitchFamily="66" charset="0"/>
              </a:rPr>
              <a:t>Server</a:t>
            </a:r>
          </a:p>
        </p:txBody>
      </p:sp>
    </p:spTree>
    <p:extLst>
      <p:ext uri="{BB962C8B-B14F-4D97-AF65-F5344CB8AC3E}">
        <p14:creationId xmlns:p14="http://schemas.microsoft.com/office/powerpoint/2010/main" val="31650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6" descr="Abstract White Background Geometric Texture Stock Illustration - Download  Image Now - Textured, Backgrounds, White Background - iStock">
            <a:extLst>
              <a:ext uri="{FF2B5EF4-FFF2-40B4-BE49-F238E27FC236}">
                <a16:creationId xmlns:a16="http://schemas.microsoft.com/office/drawing/2014/main" id="{969A705D-6E63-EB75-C1E0-B426FD017B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5255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F1F7DE2-C3D8-3959-1CE3-898E16797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190082"/>
            <a:ext cx="4102100" cy="1325563"/>
          </a:xfrm>
        </p:spPr>
        <p:txBody>
          <a:bodyPr>
            <a:normAutofit/>
          </a:bodyPr>
          <a:lstStyle/>
          <a:p>
            <a:r>
              <a:rPr lang="en-US" sz="6600" b="1" dirty="0">
                <a:solidFill>
                  <a:srgbClr val="FF0000"/>
                </a:solidFill>
                <a:latin typeface="Comic Sans MS" panose="030F0702030302020204" pitchFamily="66" charset="0"/>
              </a:rPr>
              <a:t>Database</a:t>
            </a:r>
          </a:p>
        </p:txBody>
      </p:sp>
      <p:pic>
        <p:nvPicPr>
          <p:cNvPr id="4" name="Picture 4" descr="Database Png Icon #244761 - Free Icons Library">
            <a:extLst>
              <a:ext uri="{FF2B5EF4-FFF2-40B4-BE49-F238E27FC236}">
                <a16:creationId xmlns:a16="http://schemas.microsoft.com/office/drawing/2014/main" id="{E83D7BE0-4130-FC78-85C4-85445931EB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941" y="1677240"/>
            <a:ext cx="3051859" cy="3859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1D786D1-9150-A482-14C2-D577D10615D7}"/>
              </a:ext>
            </a:extLst>
          </p:cNvPr>
          <p:cNvSpPr txBox="1"/>
          <p:nvPr/>
        </p:nvSpPr>
        <p:spPr>
          <a:xfrm>
            <a:off x="1136465" y="5536645"/>
            <a:ext cx="239681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chemeClr val="accent5">
                    <a:lumMod val="50000"/>
                  </a:schemeClr>
                </a:solidFill>
                <a:latin typeface="Comic Sans MS" panose="030F0702030302020204" pitchFamily="66" charset="0"/>
              </a:rPr>
              <a:t>Account</a:t>
            </a:r>
            <a:r>
              <a:rPr lang="en-US" dirty="0">
                <a:latin typeface="Comic Sans MS" panose="030F0702030302020204" pitchFamily="66" charset="0"/>
              </a:rPr>
              <a:t> </a:t>
            </a:r>
          </a:p>
        </p:txBody>
      </p:sp>
      <p:pic>
        <p:nvPicPr>
          <p:cNvPr id="3" name="Picture 4" descr="Database Png Icon #244761 - Free Icons Library">
            <a:extLst>
              <a:ext uri="{FF2B5EF4-FFF2-40B4-BE49-F238E27FC236}">
                <a16:creationId xmlns:a16="http://schemas.microsoft.com/office/drawing/2014/main" id="{016A742D-FB93-0612-D28F-2C6B2D7D63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2140" y="1677240"/>
            <a:ext cx="3051859" cy="3859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9035BAD-CE25-1A1B-DC98-5F08FC9BEA00}"/>
              </a:ext>
            </a:extLst>
          </p:cNvPr>
          <p:cNvSpPr txBox="1"/>
          <p:nvPr/>
        </p:nvSpPr>
        <p:spPr>
          <a:xfrm>
            <a:off x="8959664" y="5536645"/>
            <a:ext cx="219162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chemeClr val="accent5">
                    <a:lumMod val="50000"/>
                  </a:schemeClr>
                </a:solidFill>
                <a:latin typeface="Comic Sans MS" panose="030F0702030302020204" pitchFamily="66" charset="0"/>
              </a:rPr>
              <a:t>Invoice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  <a:latin typeface="Comic Sans MS" panose="030F0702030302020204" pitchFamily="66" charset="0"/>
              </a:rPr>
              <a:t> </a:t>
            </a:r>
          </a:p>
        </p:txBody>
      </p:sp>
      <p:pic>
        <p:nvPicPr>
          <p:cNvPr id="11" name="Picture 4" descr="Database Png Icon #244761 - Free Icons Library">
            <a:extLst>
              <a:ext uri="{FF2B5EF4-FFF2-40B4-BE49-F238E27FC236}">
                <a16:creationId xmlns:a16="http://schemas.microsoft.com/office/drawing/2014/main" id="{1258FF91-28E8-D2DC-4A3D-67A54343D2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4303" y="1677240"/>
            <a:ext cx="3051859" cy="3859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E15E0BE-A42B-80F4-440E-6F5ECCC797A1}"/>
              </a:ext>
            </a:extLst>
          </p:cNvPr>
          <p:cNvSpPr txBox="1"/>
          <p:nvPr/>
        </p:nvSpPr>
        <p:spPr>
          <a:xfrm>
            <a:off x="5211827" y="5536645"/>
            <a:ext cx="230383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chemeClr val="accent5">
                    <a:lumMod val="50000"/>
                  </a:schemeClr>
                </a:solidFill>
                <a:latin typeface="Comic Sans MS" panose="030F0702030302020204" pitchFamily="66" charset="0"/>
              </a:rPr>
              <a:t>Product</a:t>
            </a:r>
            <a:r>
              <a:rPr lang="en-US" dirty="0">
                <a:latin typeface="Comic Sans MS" panose="030F0702030302020204" pitchFamily="66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91362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231</TotalTime>
  <Words>420</Words>
  <Application>Microsoft Office PowerPoint</Application>
  <PresentationFormat>Widescreen</PresentationFormat>
  <Paragraphs>164</Paragraphs>
  <Slides>18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Calibri Light</vt:lpstr>
      <vt:lpstr>Comic Sans MS</vt:lpstr>
      <vt:lpstr>Söhne</vt:lpstr>
      <vt:lpstr>Office Theme</vt:lpstr>
      <vt:lpstr>PowerPoint Presentation</vt:lpstr>
      <vt:lpstr>PowerPoint Presentation</vt:lpstr>
      <vt:lpstr>Assets:</vt:lpstr>
      <vt:lpstr>Security goal</vt:lpstr>
      <vt:lpstr>Solution</vt:lpstr>
      <vt:lpstr>Implement</vt:lpstr>
      <vt:lpstr>Testing scenario</vt:lpstr>
      <vt:lpstr>Authentication</vt:lpstr>
      <vt:lpstr>Database</vt:lpstr>
      <vt:lpstr>Authorization by role</vt:lpstr>
      <vt:lpstr>Demo</vt:lpstr>
      <vt:lpstr>Server authentication</vt:lpstr>
      <vt:lpstr>Guest</vt:lpstr>
      <vt:lpstr>Customer</vt:lpstr>
      <vt:lpstr>Seller</vt:lpstr>
      <vt:lpstr>PowerPoint Presentation</vt:lpstr>
      <vt:lpstr>PowerPoint Presentation</vt:lpstr>
      <vt:lpstr>Task Assignment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JWT-based Authentication and Authorization Implementation for Online Shopping Platform</dc:title>
  <dc:creator>Nghia Duong</dc:creator>
  <cp:lastModifiedBy>Dương Phan Hiếu Nghĩa</cp:lastModifiedBy>
  <cp:revision>21</cp:revision>
  <dcterms:created xsi:type="dcterms:W3CDTF">2023-06-14T07:40:27Z</dcterms:created>
  <dcterms:modified xsi:type="dcterms:W3CDTF">2023-06-14T13:21:49Z</dcterms:modified>
</cp:coreProperties>
</file>

<file path=docProps/thumbnail.jpeg>
</file>